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Lst>
  <p:notesMasterIdLst>
    <p:notesMasterId r:id="rId26"/>
  </p:notesMasterIdLst>
  <p:handoutMasterIdLst>
    <p:handoutMasterId r:id="rId27"/>
  </p:handoutMasterIdLst>
  <p:sldIdLst>
    <p:sldId id="484" r:id="rId4"/>
    <p:sldId id="567" r:id="rId5"/>
    <p:sldId id="547" r:id="rId6"/>
    <p:sldId id="549" r:id="rId7"/>
    <p:sldId id="550" r:id="rId8"/>
    <p:sldId id="551" r:id="rId9"/>
    <p:sldId id="552" r:id="rId10"/>
    <p:sldId id="553" r:id="rId11"/>
    <p:sldId id="554" r:id="rId12"/>
    <p:sldId id="555" r:id="rId13"/>
    <p:sldId id="556" r:id="rId14"/>
    <p:sldId id="568" r:id="rId15"/>
    <p:sldId id="557" r:id="rId16"/>
    <p:sldId id="558" r:id="rId17"/>
    <p:sldId id="559" r:id="rId18"/>
    <p:sldId id="560" r:id="rId19"/>
    <p:sldId id="561" r:id="rId20"/>
    <p:sldId id="562" r:id="rId21"/>
    <p:sldId id="563" r:id="rId22"/>
    <p:sldId id="565" r:id="rId23"/>
    <p:sldId id="564" r:id="rId24"/>
    <p:sldId id="566" r:id="rId25"/>
  </p:sldIdLst>
  <p:sldSz cx="9144000" cy="6858000" type="screen4x3"/>
  <p:notesSz cx="6858000" cy="9144000"/>
  <p:custDataLst>
    <p:tags r:id="rId32"/>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6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湫晗 苗" initials="湫苗"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ABD"/>
    <a:srgbClr val="0A9DCD"/>
    <a:srgbClr val="0C4296"/>
    <a:srgbClr val="F3F5F2"/>
    <a:srgbClr val="0085B8"/>
    <a:srgbClr val="0000FF"/>
    <a:srgbClr val="FFF887"/>
    <a:srgbClr val="FFF357"/>
    <a:srgbClr val="31732A"/>
    <a:srgbClr val="2F70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370" autoAdjust="0"/>
    <p:restoredTop sz="96846" autoAdjust="0"/>
  </p:normalViewPr>
  <p:slideViewPr>
    <p:cSldViewPr snapToGrid="0" snapToObjects="1" showGuides="1">
      <p:cViewPr varScale="1">
        <p:scale>
          <a:sx n="48" d="100"/>
          <a:sy n="48" d="100"/>
        </p:scale>
        <p:origin x="-90" y="-474"/>
      </p:cViewPr>
      <p:guideLst>
        <p:guide orient="horz" pos="2160"/>
        <p:guide pos="286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2" Type="http://schemas.openxmlformats.org/officeDocument/2006/relationships/tags" Target="tags/tag192.xml"/><Relationship Id="rId31" Type="http://schemas.openxmlformats.org/officeDocument/2006/relationships/commentAuthors" Target="commentAuthors.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handoutMaster" Target="handoutMasters/handoutMaster1.xml"/><Relationship Id="rId26" Type="http://schemas.openxmlformats.org/officeDocument/2006/relationships/notesMaster" Target="notesMasters/notesMaster1.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image" Target="../media/image1.jpe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0" Type="http://schemas.openxmlformats.org/officeDocument/2006/relationships/tags" Target="../tags/tag2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image" Target="../media/image1.jpeg"/><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4.xml"/><Relationship Id="rId6" Type="http://schemas.openxmlformats.org/officeDocument/2006/relationships/tags" Target="../tags/tag83.xml"/><Relationship Id="rId5" Type="http://schemas.openxmlformats.org/officeDocument/2006/relationships/tags" Target="../tags/tag82.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tags" Target="../tags/tag107.xml"/><Relationship Id="rId2" Type="http://schemas.openxmlformats.org/officeDocument/2006/relationships/tags" Target="../tags/tag106.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7"/>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8"/>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9"/>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10"/>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11"/>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a:xfrm>
            <a:off x="-685800" y="1825625"/>
            <a:ext cx="10515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2"/>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3"/>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4"/>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5"/>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6"/>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7"/>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a:latin typeface="+mj-lt"/>
              </a:defRPr>
            </a:lvl1pPr>
          </a:lstStyle>
          <a:p>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3AF26454-18F3-4682-85CD-2E9D3BF5A20C}"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20B1BF28-F930-49E4-85CE-AE60C16D92B0}"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1" y="530820"/>
            <a:ext cx="7886700" cy="994172"/>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629841" y="3059707"/>
            <a:ext cx="3868340"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4629150" y="3059707"/>
            <a:ext cx="3887391" cy="2682819"/>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4"/>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a:xfrm>
            <a:off x="285750" y="6356350"/>
            <a:ext cx="2743200" cy="365125"/>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115050" y="6356350"/>
            <a:ext cx="2743200" cy="365125"/>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686675" y="1091605"/>
            <a:ext cx="828674" cy="4358879"/>
          </a:xfrm>
        </p:spPr>
        <p:txBody>
          <a:bodyPr vert="eaVert">
            <a:normAutofit/>
          </a:bodyPr>
          <a:lstStyle>
            <a:lvl1pPr>
              <a:defRPr sz="27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628649" y="1091605"/>
            <a:ext cx="6879431" cy="4358879"/>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3"/>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4"/>
            </p:custDataLst>
          </p:nvPr>
        </p:nvSpPr>
        <p:spPr>
          <a:xfrm>
            <a:off x="0" y="978614"/>
            <a:ext cx="9144900" cy="3947636"/>
          </a:xfrm>
          <a:prstGeom prst="rect">
            <a:avLst/>
          </a:prstGeom>
          <a:blipFill rotWithShape="1">
            <a:blip r:embed="rId5"/>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6"/>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7"/>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fld>
            <a:endParaRPr lang="zh-CN" altLang="en-US"/>
          </a:p>
        </p:txBody>
      </p:sp>
      <p:sp>
        <p:nvSpPr>
          <p:cNvPr id="11" name="文本占位符 10"/>
          <p:cNvSpPr>
            <a:spLocks noGrp="1"/>
          </p:cNvSpPr>
          <p:nvPr>
            <p:ph type="body" sz="quarter" idx="13"/>
            <p:custDataLst>
              <p:tags r:id="rId11"/>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2"/>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3"/>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4"/>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3"/>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4"/>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5"/>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3"/>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26.xml"/><Relationship Id="rId23" Type="http://schemas.openxmlformats.org/officeDocument/2006/relationships/tags" Target="../tags/tag125.xml"/><Relationship Id="rId22" Type="http://schemas.openxmlformats.org/officeDocument/2006/relationships/tags" Target="../tags/tag124.xml"/><Relationship Id="rId21" Type="http://schemas.openxmlformats.org/officeDocument/2006/relationships/tags" Target="../tags/tag123.xml"/><Relationship Id="rId20" Type="http://schemas.openxmlformats.org/officeDocument/2006/relationships/tags" Target="../tags/tag122.xml"/><Relationship Id="rId2" Type="http://schemas.openxmlformats.org/officeDocument/2006/relationships/slideLayout" Target="../slideLayouts/slideLayout13.xml"/><Relationship Id="rId19" Type="http://schemas.openxmlformats.org/officeDocument/2006/relationships/tags" Target="../tags/tag121.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fld>
            <a:endParaRPr lang="zh-CN" altLang="en-US" dirty="0"/>
          </a:p>
        </p:txBody>
      </p:sp>
      <p:sp>
        <p:nvSpPr>
          <p:cNvPr id="5" name="页脚占位符 4"/>
          <p:cNvSpPr>
            <a:spLocks noGrp="1"/>
          </p:cNvSpPr>
          <p:nvPr>
            <p:ph type="ftr" sz="quarter" idx="3"/>
            <p:custDataLst>
              <p:tags r:id="rId22"/>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3"/>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fld>
            <a:endParaRPr lang="zh-CN" altLang="en-US"/>
          </a:p>
        </p:txBody>
      </p:sp>
      <p:sp>
        <p:nvSpPr>
          <p:cNvPr id="7" name="KSO_TEMPLATE" hidden="1"/>
          <p:cNvSpPr/>
          <p:nvPr>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27.xml"/><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55.xml"/><Relationship Id="rId4" Type="http://schemas.openxmlformats.org/officeDocument/2006/relationships/tags" Target="../tags/tag154.xml"/><Relationship Id="rId3" Type="http://schemas.openxmlformats.org/officeDocument/2006/relationships/image" Target="../media/image7.png"/><Relationship Id="rId2" Type="http://schemas.openxmlformats.org/officeDocument/2006/relationships/tags" Target="../tags/tag153.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58.xml"/><Relationship Id="rId3" Type="http://schemas.openxmlformats.org/officeDocument/2006/relationships/tags" Target="../tags/tag157.xml"/><Relationship Id="rId2" Type="http://schemas.openxmlformats.org/officeDocument/2006/relationships/tags" Target="../tags/tag156.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63.xml"/><Relationship Id="rId5" Type="http://schemas.openxmlformats.org/officeDocument/2006/relationships/tags" Target="../tags/tag162.xml"/><Relationship Id="rId4" Type="http://schemas.openxmlformats.org/officeDocument/2006/relationships/tags" Target="../tags/tag161.xml"/><Relationship Id="rId3" Type="http://schemas.openxmlformats.org/officeDocument/2006/relationships/tags" Target="../tags/tag160.xml"/><Relationship Id="rId2" Type="http://schemas.openxmlformats.org/officeDocument/2006/relationships/tags" Target="../tags/tag159.xml"/><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9" Type="http://schemas.openxmlformats.org/officeDocument/2006/relationships/vmlDrawing" Target="../drawings/vmlDrawing2.vml"/><Relationship Id="rId8" Type="http://schemas.openxmlformats.org/officeDocument/2006/relationships/slideLayout" Target="../slideLayouts/slideLayout18.xml"/><Relationship Id="rId7" Type="http://schemas.openxmlformats.org/officeDocument/2006/relationships/tags" Target="../tags/tag167.xml"/><Relationship Id="rId6" Type="http://schemas.openxmlformats.org/officeDocument/2006/relationships/tags" Target="../tags/tag166.xml"/><Relationship Id="rId5" Type="http://schemas.openxmlformats.org/officeDocument/2006/relationships/tags" Target="../tags/tag165.xml"/><Relationship Id="rId4" Type="http://schemas.openxmlformats.org/officeDocument/2006/relationships/image" Target="../media/image8.png"/><Relationship Id="rId3" Type="http://schemas.openxmlformats.org/officeDocument/2006/relationships/oleObject" Target="../embeddings/oleObject2.bin"/><Relationship Id="rId2" Type="http://schemas.openxmlformats.org/officeDocument/2006/relationships/tags" Target="../tags/tag164.xml"/><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9" Type="http://schemas.openxmlformats.org/officeDocument/2006/relationships/vmlDrawing" Target="../drawings/vmlDrawing3.vml"/><Relationship Id="rId8" Type="http://schemas.openxmlformats.org/officeDocument/2006/relationships/slideLayout" Target="../slideLayouts/slideLayout18.xml"/><Relationship Id="rId7" Type="http://schemas.openxmlformats.org/officeDocument/2006/relationships/tags" Target="../tags/tag171.xml"/><Relationship Id="rId6" Type="http://schemas.openxmlformats.org/officeDocument/2006/relationships/tags" Target="../tags/tag170.xml"/><Relationship Id="rId5" Type="http://schemas.openxmlformats.org/officeDocument/2006/relationships/tags" Target="../tags/tag169.xml"/><Relationship Id="rId4" Type="http://schemas.openxmlformats.org/officeDocument/2006/relationships/tags" Target="../tags/tag168.xml"/><Relationship Id="rId3" Type="http://schemas.openxmlformats.org/officeDocument/2006/relationships/image" Target="../media/image9.png"/><Relationship Id="rId2" Type="http://schemas.openxmlformats.org/officeDocument/2006/relationships/oleObject" Target="../embeddings/oleObject3.bin"/><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9" Type="http://schemas.openxmlformats.org/officeDocument/2006/relationships/vmlDrawing" Target="../drawings/vmlDrawing4.vml"/><Relationship Id="rId8" Type="http://schemas.openxmlformats.org/officeDocument/2006/relationships/slideLayout" Target="../slideLayouts/slideLayout18.xml"/><Relationship Id="rId7" Type="http://schemas.openxmlformats.org/officeDocument/2006/relationships/tags" Target="../tags/tag175.xml"/><Relationship Id="rId6" Type="http://schemas.openxmlformats.org/officeDocument/2006/relationships/tags" Target="../tags/tag174.xml"/><Relationship Id="rId5" Type="http://schemas.openxmlformats.org/officeDocument/2006/relationships/tags" Target="../tags/tag173.xml"/><Relationship Id="rId4" Type="http://schemas.openxmlformats.org/officeDocument/2006/relationships/tags" Target="../tags/tag172.xml"/><Relationship Id="rId3" Type="http://schemas.openxmlformats.org/officeDocument/2006/relationships/image" Target="../media/image10.png"/><Relationship Id="rId2" Type="http://schemas.openxmlformats.org/officeDocument/2006/relationships/oleObject" Target="../embeddings/oleObject4.bin"/><Relationship Id="rId1" Type="http://schemas.openxmlformats.org/officeDocument/2006/relationships/image" Target="../media/image4.jpeg"/></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78.xml"/><Relationship Id="rId3" Type="http://schemas.openxmlformats.org/officeDocument/2006/relationships/tags" Target="../tags/tag177.xml"/><Relationship Id="rId2" Type="http://schemas.openxmlformats.org/officeDocument/2006/relationships/tags" Target="../tags/tag176.xml"/><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81.xml"/><Relationship Id="rId3" Type="http://schemas.openxmlformats.org/officeDocument/2006/relationships/tags" Target="../tags/tag180.xml"/><Relationship Id="rId2" Type="http://schemas.openxmlformats.org/officeDocument/2006/relationships/tags" Target="../tags/tag179.xml"/><Relationship Id="rId1" Type="http://schemas.openxmlformats.org/officeDocument/2006/relationships/image" Target="../media/image4.jpeg"/></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84.xml"/><Relationship Id="rId3" Type="http://schemas.openxmlformats.org/officeDocument/2006/relationships/tags" Target="../tags/tag183.xml"/><Relationship Id="rId2" Type="http://schemas.openxmlformats.org/officeDocument/2006/relationships/tags" Target="../tags/tag182.xml"/><Relationship Id="rId1" Type="http://schemas.openxmlformats.org/officeDocument/2006/relationships/image" Target="../media/image4.jpe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image" Target="../media/image4.jpeg"/></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image" Target="../media/image4.jpe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89.xml"/><Relationship Id="rId2" Type="http://schemas.openxmlformats.org/officeDocument/2006/relationships/tags" Target="../tags/tag188.xml"/><Relationship Id="rId1" Type="http://schemas.openxmlformats.org/officeDocument/2006/relationships/image" Target="../media/image4.jpe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90.xml"/><Relationship Id="rId2" Type="http://schemas.openxmlformats.org/officeDocument/2006/relationships/image" Target="../media/image11.png"/><Relationship Id="rId1" Type="http://schemas.openxmlformats.org/officeDocument/2006/relationships/image" Target="../media/image4.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tags" Target="../tags/tag191.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40.xml"/><Relationship Id="rId3" Type="http://schemas.openxmlformats.org/officeDocument/2006/relationships/tags" Target="../tags/tag139.xml"/><Relationship Id="rId2" Type="http://schemas.openxmlformats.org/officeDocument/2006/relationships/tags" Target="../tags/tag138.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8" Type="http://schemas.openxmlformats.org/officeDocument/2006/relationships/vmlDrawing" Target="../drawings/vmlDrawing1.vml"/><Relationship Id="rId7" Type="http://schemas.openxmlformats.org/officeDocument/2006/relationships/slideLayout" Target="../slideLayouts/slideLayout18.xml"/><Relationship Id="rId6" Type="http://schemas.openxmlformats.org/officeDocument/2006/relationships/tags" Target="../tags/tag143.xml"/><Relationship Id="rId5" Type="http://schemas.openxmlformats.org/officeDocument/2006/relationships/tags" Target="../tags/tag142.xml"/><Relationship Id="rId4" Type="http://schemas.openxmlformats.org/officeDocument/2006/relationships/tags" Target="../tags/tag141.xml"/><Relationship Id="rId3" Type="http://schemas.openxmlformats.org/officeDocument/2006/relationships/image" Target="../media/image5.png"/><Relationship Id="rId2" Type="http://schemas.openxmlformats.org/officeDocument/2006/relationships/oleObject" Target="../embeddings/oleObject1.bin"/><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46.xml"/><Relationship Id="rId3" Type="http://schemas.openxmlformats.org/officeDocument/2006/relationships/tags" Target="../tags/tag145.xml"/><Relationship Id="rId2" Type="http://schemas.openxmlformats.org/officeDocument/2006/relationships/tags" Target="../tags/tag144.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tags" Target="../tags/tag149.xml"/><Relationship Id="rId3" Type="http://schemas.openxmlformats.org/officeDocument/2006/relationships/tags" Target="../tags/tag148.xml"/><Relationship Id="rId2" Type="http://schemas.openxmlformats.org/officeDocument/2006/relationships/tags" Target="../tags/tag147.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152.xml"/><Relationship Id="rId4" Type="http://schemas.openxmlformats.org/officeDocument/2006/relationships/tags" Target="../tags/tag151.xml"/><Relationship Id="rId3" Type="http://schemas.openxmlformats.org/officeDocument/2006/relationships/image" Target="../media/image6.png"/><Relationship Id="rId2" Type="http://schemas.openxmlformats.org/officeDocument/2006/relationships/tags" Target="../tags/tag150.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endPar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endParaRPr>
          </a:p>
        </p:txBody>
      </p:sp>
      <p:pic>
        <p:nvPicPr>
          <p:cNvPr id="10" name="图片 9"/>
          <p:cNvPicPr>
            <a:picLocks noChangeAspect="1"/>
          </p:cNvPicPr>
          <p:nvPr/>
        </p:nvPicPr>
        <p:blipFill>
          <a:blip r:embed="rId2"/>
          <a:stretch>
            <a:fillRect/>
          </a:stretch>
        </p:blipFill>
        <p:spPr>
          <a:xfrm>
            <a:off x="5341505" y="6278913"/>
            <a:ext cx="3759129" cy="530403"/>
          </a:xfrm>
          <a:prstGeom prst="rect">
            <a:avLst/>
          </a:prstGeom>
        </p:spPr>
      </p:pic>
      <p:sp>
        <p:nvSpPr>
          <p:cNvPr id="6" name="Rectangle 3"/>
          <p:cNvSpPr>
            <a:spLocks noGrp="1"/>
          </p:cNvSpPr>
          <p:nvPr>
            <p:custDataLst>
              <p:tags r:id="rId3"/>
            </p:custDataLst>
          </p:nvPr>
        </p:nvSpPr>
        <p:spPr>
          <a:xfrm>
            <a:off x="1638935" y="2237105"/>
            <a:ext cx="6287770"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模块六　</a:t>
            </a:r>
            <a:r>
              <a:rPr lang="en-US" altLang="zh-CN" sz="4000" b="1" dirty="0">
                <a:solidFill>
                  <a:schemeClr val="bg1"/>
                </a:solidFill>
                <a:latin typeface="微软雅黑" panose="020B0503020204020204" pitchFamily="34" charset="-122"/>
                <a:ea typeface="微软雅黑" panose="020B0503020204020204" pitchFamily="34" charset="-122"/>
                <a:cs typeface="+mn-cs"/>
              </a:rPr>
              <a:t>         </a:t>
            </a:r>
            <a:endParaRPr lang="en-US" altLang="zh-CN" sz="4000" b="1" dirty="0">
              <a:solidFill>
                <a:schemeClr val="bg1"/>
              </a:solidFill>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558800" y="2934335"/>
            <a:ext cx="8586470" cy="706755"/>
          </a:xfrm>
          <a:prstGeom prst="rect">
            <a:avLst/>
          </a:prstGeom>
          <a:noFill/>
        </p:spPr>
        <p:txBody>
          <a:bodyPr wrap="square" rtlCol="0">
            <a:spAutoFit/>
          </a:bodyPr>
          <a:p>
            <a:pPr algn="ctr"/>
            <a:r>
              <a:rPr lang="zh-CN" altLang="en-US" sz="4000" b="1" dirty="0">
                <a:solidFill>
                  <a:schemeClr val="bg1"/>
                </a:solidFill>
                <a:latin typeface="微软雅黑" panose="020B0503020204020204" pitchFamily="34" charset="-122"/>
                <a:ea typeface="微软雅黑" panose="020B0503020204020204" pitchFamily="34" charset="-122"/>
                <a:sym typeface="+mn-ea"/>
              </a:rPr>
              <a:t>供电与安全用电</a:t>
            </a:r>
            <a:endParaRPr lang="zh-CN" altLang="en-US" sz="4000" b="1" dirty="0">
              <a:solidFill>
                <a:schemeClr val="bg1"/>
              </a:solidFill>
              <a:latin typeface="微软雅黑" panose="020B0503020204020204" pitchFamily="34" charset="-122"/>
              <a:ea typeface="微软雅黑" panose="020B0503020204020204" pitchFamily="34" charset="-122"/>
              <a:sym typeface="+mn-ea"/>
            </a:endParaRPr>
          </a:p>
        </p:txBody>
      </p:sp>
      <p:sp>
        <p:nvSpPr>
          <p:cNvPr id="11" name="文本框 10"/>
          <p:cNvSpPr txBox="1"/>
          <p:nvPr/>
        </p:nvSpPr>
        <p:spPr>
          <a:xfrm>
            <a:off x="2248535" y="3763010"/>
            <a:ext cx="5538470" cy="460375"/>
          </a:xfrm>
          <a:prstGeom prst="rect">
            <a:avLst/>
          </a:prstGeom>
          <a:noFill/>
        </p:spPr>
        <p:txBody>
          <a:bodyPr wrap="square" rtlCol="0">
            <a:spAutoFit/>
          </a:bodyPr>
          <a:p>
            <a:pPr algn="ctr"/>
            <a:r>
              <a:rPr lang="zh-CN" altLang="en-US" sz="2400" b="1" dirty="0">
                <a:solidFill>
                  <a:schemeClr val="bg1"/>
                </a:solidFill>
                <a:latin typeface="微软雅黑" panose="020B0503020204020204" pitchFamily="34" charset="-122"/>
                <a:ea typeface="微软雅黑" panose="020B0503020204020204" pitchFamily="34" charset="-122"/>
                <a:sym typeface="+mn-ea"/>
              </a:rPr>
              <a:t>单元</a:t>
            </a:r>
            <a:r>
              <a:rPr lang="en-US" sz="2400" b="1" dirty="0">
                <a:solidFill>
                  <a:schemeClr val="bg1"/>
                </a:solidFill>
                <a:latin typeface="微软雅黑" panose="020B0503020204020204" pitchFamily="34" charset="-122"/>
                <a:ea typeface="微软雅黑" panose="020B0503020204020204" pitchFamily="34" charset="-122"/>
                <a:sym typeface="+mn-ea"/>
              </a:rPr>
              <a:t>6.2</a:t>
            </a:r>
            <a:r>
              <a:rPr lang="zh-CN" altLang="en-US" sz="2400" b="1" dirty="0">
                <a:solidFill>
                  <a:schemeClr val="bg1"/>
                </a:solidFill>
                <a:latin typeface="微软雅黑" panose="020B0503020204020204" pitchFamily="34" charset="-122"/>
                <a:ea typeface="微软雅黑" panose="020B0503020204020204" pitchFamily="34" charset="-122"/>
                <a:sym typeface="+mn-ea"/>
              </a:rPr>
              <a:t>　</a:t>
            </a:r>
            <a:r>
              <a:rPr lang="en-US" altLang="zh-CN" sz="2400" b="1" dirty="0">
                <a:solidFill>
                  <a:schemeClr val="bg1"/>
                </a:solidFill>
                <a:latin typeface="微软雅黑" panose="020B0503020204020204" pitchFamily="34" charset="-122"/>
                <a:ea typeface="微软雅黑" panose="020B0503020204020204" pitchFamily="34" charset="-122"/>
                <a:sym typeface="+mn-ea"/>
              </a:rPr>
              <a:t> </a:t>
            </a:r>
            <a:r>
              <a:rPr lang="zh-CN" altLang="en-US" sz="2400" b="1" dirty="0">
                <a:solidFill>
                  <a:schemeClr val="bg1"/>
                </a:solidFill>
                <a:latin typeface="微软雅黑" panose="020B0503020204020204" pitchFamily="34" charset="-122"/>
                <a:ea typeface="微软雅黑" panose="020B0503020204020204" pitchFamily="34" charset="-122"/>
                <a:sym typeface="+mn-ea"/>
              </a:rPr>
              <a:t>工企供配电</a:t>
            </a:r>
            <a:r>
              <a:rPr lang="en-US" altLang="zh-CN" sz="2400" b="1" dirty="0">
                <a:solidFill>
                  <a:schemeClr val="bg1"/>
                </a:solidFill>
                <a:latin typeface="微软雅黑" panose="020B0503020204020204" pitchFamily="34" charset="-122"/>
                <a:ea typeface="微软雅黑" panose="020B0503020204020204" pitchFamily="34" charset="-122"/>
                <a:sym typeface="+mn-ea"/>
              </a:rPr>
              <a:t> </a:t>
            </a:r>
            <a:endParaRPr lang="en-US" altLang="zh-CN" sz="2400" b="1" dirty="0">
              <a:solidFill>
                <a:schemeClr val="bg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471202" y="1727325"/>
            <a:ext cx="4432275" cy="4512112"/>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just">
              <a:buFontTx/>
              <a:buNone/>
            </a:pPr>
            <a:r>
              <a:rPr lang="zh-CN" altLang="en-US"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树干</a:t>
            </a:r>
            <a:r>
              <a:rPr lang="zh-CN" altLang="zh-CN"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式</a:t>
            </a:r>
            <a:r>
              <a:rPr lang="zh-CN"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配电</a:t>
            </a:r>
            <a:r>
              <a:rPr lang="zh-CN" altLang="zh-CN"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线路</a:t>
            </a:r>
            <a:r>
              <a:rPr lang="zh-CN" altLang="en-US"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514350" indent="-514350" algn="just">
              <a:buFontTx/>
              <a:buAutoNum type="alphaLcParenBoth"/>
            </a:pP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图</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为负载集中，同时各个负载点位于变电所或配电柜的同一侧，其间距较短的</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情况</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0" indent="0" algn="just">
              <a:buNone/>
            </a:pPr>
            <a:r>
              <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b) </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图为负载比较均匀地分布在一条线上的情况。</a:t>
            </a:r>
            <a:endPar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pic>
        <p:nvPicPr>
          <p:cNvPr id="6146" name="Picture 2"/>
          <p:cNvPicPr>
            <a:picLocks noChangeAspect="1" noChangeArrowheads="1"/>
          </p:cNvPicPr>
          <p:nvPr/>
        </p:nvPicPr>
        <p:blipFill>
          <a:blip r:embed="rId3"/>
          <a:srcRect/>
          <a:stretch>
            <a:fillRect/>
          </a:stretch>
        </p:blipFill>
        <p:spPr bwMode="auto">
          <a:xfrm>
            <a:off x="5254999" y="1882877"/>
            <a:ext cx="3424533" cy="3360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2"/>
          <p:cNvSpPr txBox="1">
            <a:spLocks noChangeArrowheads="1"/>
          </p:cNvSpPr>
          <p:nvPr>
            <p:custDataLst>
              <p:tags r:id="rId4"/>
            </p:custDataLst>
          </p:nvPr>
        </p:nvSpPr>
        <p:spPr>
          <a:xfrm>
            <a:off x="175260" y="997585"/>
            <a:ext cx="8229600" cy="61531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800" dirty="0">
                <a:latin typeface="黑体" panose="02010609060101010101" pitchFamily="49" charset="-122"/>
                <a:ea typeface="黑体" panose="02010609060101010101" pitchFamily="49" charset="-122"/>
                <a:cs typeface="黑体" panose="02010609060101010101" pitchFamily="49" charset="-122"/>
              </a:rPr>
              <a:t>一、 </a:t>
            </a:r>
            <a:r>
              <a:rPr lang="zh-CN" altLang="en-US" sz="2800" dirty="0">
                <a:latin typeface="黑体" panose="02010609060101010101" pitchFamily="49" charset="-122"/>
                <a:ea typeface="黑体" panose="02010609060101010101" pitchFamily="49" charset="-122"/>
                <a:cs typeface="黑体" panose="02010609060101010101" pitchFamily="49" charset="-122"/>
              </a:rPr>
              <a:t>工企供配电概述</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04140" y="361315"/>
            <a:ext cx="9046210" cy="521970"/>
            <a:chOff x="164" y="569"/>
            <a:chExt cx="14246" cy="822"/>
          </a:xfrm>
        </p:grpSpPr>
        <p:sp>
          <p:nvSpPr>
            <p:cNvPr id="5" name="文本框 4"/>
            <p:cNvSpPr txBox="1"/>
            <p:nvPr/>
          </p:nvSpPr>
          <p:spPr>
            <a:xfrm>
              <a:off x="164" y="569"/>
              <a:ext cx="12276" cy="822"/>
            </a:xfrm>
            <a:prstGeom prst="rect">
              <a:avLst/>
            </a:prstGeom>
            <a:noFill/>
          </p:spPr>
          <p:txBody>
            <a:bodyPr wrap="square" rtlCol="0" anchor="t">
              <a:spAutoFit/>
            </a:bodyPr>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单元6.2　工企供配电</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5"/>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468313" y="1628775"/>
            <a:ext cx="8229600" cy="452596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为保证工厂企业的正常生产和生活，对工企供配电系统的基本要求如下</a:t>
            </a:r>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．安全性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．可靠性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．经济性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．合理性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3"/>
            </p:custDataLst>
          </p:nvPr>
        </p:nvSpPr>
        <p:spPr>
          <a:xfrm>
            <a:off x="192405" y="1041400"/>
            <a:ext cx="8229600" cy="50990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800" dirty="0">
                <a:latin typeface="黑体" panose="02010609060101010101" pitchFamily="49" charset="-122"/>
                <a:ea typeface="黑体" panose="02010609060101010101" pitchFamily="49" charset="-122"/>
                <a:cs typeface="黑体" panose="02010609060101010101" pitchFamily="49" charset="-122"/>
              </a:rPr>
              <a:t>二、</a:t>
            </a:r>
            <a:r>
              <a:rPr lang="en-US" altLang="zh-CN" sz="2800" dirty="0">
                <a:latin typeface="黑体" panose="02010609060101010101" pitchFamily="49" charset="-122"/>
                <a:ea typeface="黑体" panose="02010609060101010101" pitchFamily="49" charset="-122"/>
                <a:cs typeface="黑体" panose="02010609060101010101" pitchFamily="49" charset="-122"/>
              </a:rPr>
              <a:t> </a:t>
            </a:r>
            <a:r>
              <a:rPr lang="zh-CN" altLang="en-US" sz="2800" dirty="0">
                <a:latin typeface="黑体" panose="02010609060101010101" pitchFamily="49" charset="-122"/>
                <a:ea typeface="黑体" panose="02010609060101010101" pitchFamily="49" charset="-122"/>
                <a:cs typeface="黑体" panose="02010609060101010101" pitchFamily="49" charset="-122"/>
              </a:rPr>
              <a:t>对工企供配电系统的要求</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97790" y="360680"/>
            <a:ext cx="9046210" cy="521970"/>
            <a:chOff x="164" y="569"/>
            <a:chExt cx="14246" cy="822"/>
          </a:xfrm>
        </p:grpSpPr>
        <p:sp>
          <p:nvSpPr>
            <p:cNvPr id="5" name="文本框 4"/>
            <p:cNvSpPr txBox="1"/>
            <p:nvPr/>
          </p:nvSpPr>
          <p:spPr>
            <a:xfrm>
              <a:off x="164" y="569"/>
              <a:ext cx="12276" cy="822"/>
            </a:xfrm>
            <a:prstGeom prst="rect">
              <a:avLst/>
            </a:prstGeom>
            <a:noFill/>
          </p:spPr>
          <p:txBody>
            <a:bodyPr wrap="square" rtlCol="0" anchor="t">
              <a:spAutoFit/>
            </a:bodyPr>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单元6.2　工企供配电</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1168890" y="1994125"/>
            <a:ext cx="8229600" cy="57626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just">
              <a:lnSpc>
                <a:spcPct val="90000"/>
              </a:lnSpc>
            </a:pPr>
            <a:r>
              <a:rPr lang="en-US" altLang="zh-CN"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zh-CN" altLang="en-US"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．大型工厂企业</a:t>
            </a:r>
            <a:endParaRPr lang="zh-CN" altLang="en-US"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3"/>
            </p:custDataLst>
          </p:nvPr>
        </p:nvSpPr>
        <p:spPr>
          <a:xfrm>
            <a:off x="671830" y="1122045"/>
            <a:ext cx="8229600" cy="63309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800" dirty="0">
                <a:latin typeface="黑体" panose="02010609060101010101" pitchFamily="49" charset="-122"/>
                <a:ea typeface="黑体" panose="02010609060101010101" pitchFamily="49" charset="-122"/>
                <a:cs typeface="黑体" panose="02010609060101010101" pitchFamily="49" charset="-122"/>
              </a:rPr>
              <a:t>三、</a:t>
            </a:r>
            <a:r>
              <a:rPr lang="en-US" altLang="zh-CN" sz="2800" dirty="0">
                <a:latin typeface="黑体" panose="02010609060101010101" pitchFamily="49" charset="-122"/>
                <a:ea typeface="黑体" panose="02010609060101010101" pitchFamily="49" charset="-122"/>
                <a:cs typeface="黑体" panose="02010609060101010101" pitchFamily="49" charset="-122"/>
              </a:rPr>
              <a:t> </a:t>
            </a:r>
            <a:r>
              <a:rPr lang="zh-CN" altLang="en-US" sz="2800" dirty="0">
                <a:latin typeface="黑体" panose="02010609060101010101" pitchFamily="49" charset="-122"/>
                <a:ea typeface="黑体" panose="02010609060101010101" pitchFamily="49" charset="-122"/>
                <a:cs typeface="黑体" panose="02010609060101010101" pitchFamily="49" charset="-122"/>
              </a:rPr>
              <a:t>工企供配电系统的组成</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04140" y="361315"/>
            <a:ext cx="9046210" cy="521970"/>
            <a:chOff x="164" y="569"/>
            <a:chExt cx="14246" cy="822"/>
          </a:xfrm>
        </p:grpSpPr>
        <p:sp>
          <p:nvSpPr>
            <p:cNvPr id="5" name="文本框 4"/>
            <p:cNvSpPr txBox="1"/>
            <p:nvPr/>
          </p:nvSpPr>
          <p:spPr>
            <a:xfrm>
              <a:off x="164" y="569"/>
              <a:ext cx="12276" cy="822"/>
            </a:xfrm>
            <a:prstGeom prst="rect">
              <a:avLst/>
            </a:prstGeom>
            <a:noFill/>
          </p:spPr>
          <p:txBody>
            <a:bodyPr wrap="square" rtlCol="0" anchor="t">
              <a:spAutoFit/>
            </a:bodyPr>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单元6.2　工企供配电</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3" name="Rectangle 3"/>
          <p:cNvSpPr txBox="1">
            <a:spLocks noChangeArrowheads="1"/>
          </p:cNvSpPr>
          <p:nvPr>
            <p:custDataLst>
              <p:tags r:id="rId4"/>
            </p:custDataLst>
          </p:nvPr>
        </p:nvSpPr>
        <p:spPr>
          <a:xfrm>
            <a:off x="1169035" y="2655728"/>
            <a:ext cx="8229600" cy="57626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just">
              <a:lnSpc>
                <a:spcPct val="90000"/>
              </a:lnSpc>
            </a:pPr>
            <a:r>
              <a:rPr lang="en-US" altLang="zh-CN">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a:t>
            </a:r>
            <a:r>
              <a:rPr lang="zh-CN" altLang="en-US">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．中型工厂企业</a:t>
            </a:r>
            <a:endParaRPr lang="zh-CN" altLang="en-US"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6" name="Rectangle 3"/>
          <p:cNvSpPr txBox="1">
            <a:spLocks noChangeArrowheads="1"/>
          </p:cNvSpPr>
          <p:nvPr>
            <p:custDataLst>
              <p:tags r:id="rId5"/>
            </p:custDataLst>
          </p:nvPr>
        </p:nvSpPr>
        <p:spPr>
          <a:xfrm>
            <a:off x="1169035" y="3317398"/>
            <a:ext cx="3960813" cy="57626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just">
              <a:lnSpc>
                <a:spcPct val="90000"/>
              </a:lnSpc>
            </a:pPr>
            <a:r>
              <a:rPr lang="en-US" altLang="zh-CN"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3</a:t>
            </a:r>
            <a:r>
              <a:rPr lang="zh-CN" altLang="en-US"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．小型工厂企业</a:t>
            </a:r>
            <a:endParaRPr lang="zh-CN" altLang="en-US"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Tree>
    <p:custDataLst>
      <p:tags r:id="rId6"/>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189085" y="1871570"/>
            <a:ext cx="8229600" cy="57626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just">
              <a:lnSpc>
                <a:spcPct val="90000"/>
              </a:lnSpc>
            </a:pPr>
            <a:r>
              <a:rPr lang="en-US" altLang="zh-CN"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zh-CN" altLang="en-US"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．大型工厂企业</a:t>
            </a:r>
            <a:endParaRPr lang="zh-CN" altLang="en-US"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16" name="Object 13"/>
          <p:cNvGraphicFramePr>
            <a:graphicFrameLocks noChangeAspect="1"/>
          </p:cNvGraphicFramePr>
          <p:nvPr/>
        </p:nvGraphicFramePr>
        <p:xfrm>
          <a:off x="3951348" y="1652457"/>
          <a:ext cx="4577715" cy="4723829"/>
        </p:xfrm>
        <a:graphic>
          <a:graphicData uri="http://schemas.openxmlformats.org/presentationml/2006/ole">
            <mc:AlternateContent xmlns:mc="http://schemas.openxmlformats.org/markup-compatibility/2006">
              <mc:Choice xmlns:v="urn:schemas-microsoft-com:vml" Requires="v">
                <p:oleObj spid="_x0000_s2074" name="位图图像" r:id="rId3" imgW="1714500" imgH="1769110" progId="Paint.Picture">
                  <p:embed/>
                </p:oleObj>
              </mc:Choice>
              <mc:Fallback>
                <p:oleObj name="位图图像" r:id="rId3" imgW="1714500" imgH="1769110" progId="Paint.Picture">
                  <p:embed/>
                  <p:pic>
                    <p:nvPicPr>
                      <p:cNvPr id="0" name="Object 13"/>
                      <p:cNvPicPr>
                        <a:picLocks noChangeAspect="1" noChangeArrowheads="1"/>
                      </p:cNvPicPr>
                      <p:nvPr/>
                    </p:nvPicPr>
                    <p:blipFill>
                      <a:blip r:embed="rId4"/>
                      <a:srcRect/>
                      <a:stretch>
                        <a:fillRect/>
                      </a:stretch>
                    </p:blipFill>
                    <p:spPr bwMode="auto">
                      <a:xfrm>
                        <a:off x="3951348" y="1652457"/>
                        <a:ext cx="4577715" cy="4723829"/>
                      </a:xfrm>
                      <a:prstGeom prst="rect">
                        <a:avLst/>
                      </a:prstGeom>
                      <a:noFill/>
                    </p:spPr>
                  </p:pic>
                </p:oleObj>
              </mc:Fallback>
            </mc:AlternateContent>
          </a:graphicData>
        </a:graphic>
      </p:graphicFrame>
      <p:sp>
        <p:nvSpPr>
          <p:cNvPr id="11" name="矩形 10"/>
          <p:cNvSpPr/>
          <p:nvPr>
            <p:custDataLst>
              <p:tags r:id="rId5"/>
            </p:custDataLst>
          </p:nvPr>
        </p:nvSpPr>
        <p:spPr>
          <a:xfrm>
            <a:off x="471202" y="2448196"/>
            <a:ext cx="3126763" cy="2676525"/>
          </a:xfrm>
          <a:prstGeom prst="rect">
            <a:avLst/>
          </a:prstGeom>
        </p:spPr>
        <p:txBody>
          <a:bodyPr wrap="square">
            <a:spAutoFit/>
          </a:bodyPr>
          <a:lstStyle/>
          <a:p>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通常指总供电容量在</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10000KVA</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及以上的大型工厂企业，以及某些电源进线电压为</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35kv</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及以上的中型工厂企业。</a:t>
            </a:r>
            <a:endPar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6"/>
            </p:custDataLst>
          </p:nvPr>
        </p:nvSpPr>
        <p:spPr>
          <a:xfrm>
            <a:off x="104140" y="1060450"/>
            <a:ext cx="8229600" cy="63309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800" dirty="0">
                <a:latin typeface="黑体" panose="02010609060101010101" pitchFamily="49" charset="-122"/>
                <a:ea typeface="黑体" panose="02010609060101010101" pitchFamily="49" charset="-122"/>
                <a:cs typeface="黑体" panose="02010609060101010101" pitchFamily="49" charset="-122"/>
              </a:rPr>
              <a:t>三、</a:t>
            </a:r>
            <a:r>
              <a:rPr lang="en-US" altLang="zh-CN" sz="2800" dirty="0">
                <a:latin typeface="黑体" panose="02010609060101010101" pitchFamily="49" charset="-122"/>
                <a:ea typeface="黑体" panose="02010609060101010101" pitchFamily="49" charset="-122"/>
                <a:cs typeface="黑体" panose="02010609060101010101" pitchFamily="49" charset="-122"/>
              </a:rPr>
              <a:t> </a:t>
            </a:r>
            <a:r>
              <a:rPr lang="zh-CN" altLang="en-US" sz="2800" dirty="0">
                <a:latin typeface="黑体" panose="02010609060101010101" pitchFamily="49" charset="-122"/>
                <a:ea typeface="黑体" panose="02010609060101010101" pitchFamily="49" charset="-122"/>
                <a:cs typeface="黑体" panose="02010609060101010101" pitchFamily="49" charset="-122"/>
              </a:rPr>
              <a:t>工企供配电系统的组成</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04140" y="361315"/>
            <a:ext cx="9046210" cy="521970"/>
            <a:chOff x="164" y="569"/>
            <a:chExt cx="14246" cy="822"/>
          </a:xfrm>
        </p:grpSpPr>
        <p:sp>
          <p:nvSpPr>
            <p:cNvPr id="5" name="文本框 4"/>
            <p:cNvSpPr txBox="1"/>
            <p:nvPr/>
          </p:nvSpPr>
          <p:spPr>
            <a:xfrm>
              <a:off x="164" y="569"/>
              <a:ext cx="12276" cy="822"/>
            </a:xfrm>
            <a:prstGeom prst="rect">
              <a:avLst/>
            </a:prstGeom>
            <a:noFill/>
          </p:spPr>
          <p:txBody>
            <a:bodyPr wrap="square" rtlCol="0" anchor="t">
              <a:spAutoFit/>
            </a:bodyPr>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单元6.2　工企供配电</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7"/>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aphicFrame>
        <p:nvGraphicFramePr>
          <p:cNvPr id="15" name="Object 15"/>
          <p:cNvGraphicFramePr>
            <a:graphicFrameLocks noChangeAspect="1"/>
          </p:cNvGraphicFramePr>
          <p:nvPr/>
        </p:nvGraphicFramePr>
        <p:xfrm>
          <a:off x="3814252" y="2038452"/>
          <a:ext cx="5063080" cy="4028972"/>
        </p:xfrm>
        <a:graphic>
          <a:graphicData uri="http://schemas.openxmlformats.org/presentationml/2006/ole">
            <mc:AlternateContent xmlns:mc="http://schemas.openxmlformats.org/markup-compatibility/2006">
              <mc:Choice xmlns:v="urn:schemas-microsoft-com:vml" Requires="v">
                <p:oleObj spid="_x0000_s3098" name="位图图像" r:id="rId2" imgW="4476750" imgH="3562350" progId="Paint.Picture">
                  <p:embed/>
                </p:oleObj>
              </mc:Choice>
              <mc:Fallback>
                <p:oleObj name="位图图像" r:id="rId2" imgW="4476750" imgH="3562350" progId="Paint.Picture">
                  <p:embed/>
                  <p:pic>
                    <p:nvPicPr>
                      <p:cNvPr id="0" name="Object 15"/>
                      <p:cNvPicPr>
                        <a:picLocks noChangeAspect="1" noChangeArrowheads="1"/>
                      </p:cNvPicPr>
                      <p:nvPr/>
                    </p:nvPicPr>
                    <p:blipFill>
                      <a:blip r:embed="rId3"/>
                      <a:srcRect/>
                      <a:stretch>
                        <a:fillRect/>
                      </a:stretch>
                    </p:blipFill>
                    <p:spPr bwMode="auto">
                      <a:xfrm>
                        <a:off x="3814252" y="2038452"/>
                        <a:ext cx="5063080" cy="4028972"/>
                      </a:xfrm>
                      <a:prstGeom prst="rect">
                        <a:avLst/>
                      </a:prstGeom>
                      <a:noFill/>
                    </p:spPr>
                  </p:pic>
                </p:oleObj>
              </mc:Fallback>
            </mc:AlternateContent>
          </a:graphicData>
        </a:graphic>
      </p:graphicFrame>
      <p:sp>
        <p:nvSpPr>
          <p:cNvPr id="16" name="Rectangle 3"/>
          <p:cNvSpPr txBox="1">
            <a:spLocks noChangeArrowheads="1"/>
          </p:cNvSpPr>
          <p:nvPr>
            <p:custDataLst>
              <p:tags r:id="rId4"/>
            </p:custDataLst>
          </p:nvPr>
        </p:nvSpPr>
        <p:spPr>
          <a:xfrm>
            <a:off x="241300" y="1626393"/>
            <a:ext cx="8229600" cy="57626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just">
              <a:lnSpc>
                <a:spcPct val="90000"/>
              </a:lnSpc>
            </a:pPr>
            <a:r>
              <a:rPr lang="en-US" altLang="zh-CN">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2</a:t>
            </a:r>
            <a:r>
              <a:rPr lang="zh-CN" altLang="en-US">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．中型工厂企业</a:t>
            </a:r>
            <a:endParaRPr lang="zh-CN" altLang="en-US"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1" name="矩形 10"/>
          <p:cNvSpPr/>
          <p:nvPr>
            <p:custDataLst>
              <p:tags r:id="rId5"/>
            </p:custDataLst>
          </p:nvPr>
        </p:nvSpPr>
        <p:spPr>
          <a:xfrm>
            <a:off x="425450" y="2084332"/>
            <a:ext cx="3127249" cy="3107690"/>
          </a:xfrm>
          <a:prstGeom prst="rect">
            <a:avLst/>
          </a:prstGeom>
        </p:spPr>
        <p:txBody>
          <a:bodyPr wrap="square">
            <a:spAutoFit/>
          </a:bodyPr>
          <a:lstStyle/>
          <a:p>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通常指总供电容量在</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1000</a:t>
            </a:r>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10000kVA</a:t>
            </a:r>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范围的中型工厂企业的电源进线电压可采用</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6</a:t>
            </a:r>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10KV</a:t>
            </a:r>
            <a:r>
              <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，电能先经过高压配电所集中，再由高压配电线路将电能分送给各车间变电所。</a:t>
            </a:r>
            <a:endParaRPr lang="zh-CN"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6"/>
            </p:custDataLst>
          </p:nvPr>
        </p:nvSpPr>
        <p:spPr>
          <a:xfrm>
            <a:off x="104140" y="993140"/>
            <a:ext cx="8229600" cy="63309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800" dirty="0">
                <a:latin typeface="黑体" panose="02010609060101010101" pitchFamily="49" charset="-122"/>
                <a:ea typeface="黑体" panose="02010609060101010101" pitchFamily="49" charset="-122"/>
                <a:cs typeface="黑体" panose="02010609060101010101" pitchFamily="49" charset="-122"/>
              </a:rPr>
              <a:t>三、</a:t>
            </a:r>
            <a:r>
              <a:rPr lang="en-US" altLang="zh-CN" sz="2800" dirty="0">
                <a:latin typeface="黑体" panose="02010609060101010101" pitchFamily="49" charset="-122"/>
                <a:ea typeface="黑体" panose="02010609060101010101" pitchFamily="49" charset="-122"/>
                <a:cs typeface="黑体" panose="02010609060101010101" pitchFamily="49" charset="-122"/>
              </a:rPr>
              <a:t> </a:t>
            </a:r>
            <a:r>
              <a:rPr lang="zh-CN" altLang="en-US" sz="2800" dirty="0">
                <a:latin typeface="黑体" panose="02010609060101010101" pitchFamily="49" charset="-122"/>
                <a:ea typeface="黑体" panose="02010609060101010101" pitchFamily="49" charset="-122"/>
                <a:cs typeface="黑体" panose="02010609060101010101" pitchFamily="49" charset="-122"/>
              </a:rPr>
              <a:t>工企供配电系统的组成</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04140" y="361315"/>
            <a:ext cx="9046210" cy="521970"/>
            <a:chOff x="164" y="569"/>
            <a:chExt cx="14246" cy="822"/>
          </a:xfrm>
        </p:grpSpPr>
        <p:sp>
          <p:nvSpPr>
            <p:cNvPr id="5" name="文本框 4"/>
            <p:cNvSpPr txBox="1"/>
            <p:nvPr/>
          </p:nvSpPr>
          <p:spPr>
            <a:xfrm>
              <a:off x="164" y="569"/>
              <a:ext cx="12276" cy="822"/>
            </a:xfrm>
            <a:prstGeom prst="rect">
              <a:avLst/>
            </a:prstGeom>
            <a:noFill/>
          </p:spPr>
          <p:txBody>
            <a:bodyPr wrap="square" rtlCol="0" anchor="t">
              <a:spAutoFit/>
            </a:bodyPr>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单元6.2　工企供配电</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7"/>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aphicFrame>
        <p:nvGraphicFramePr>
          <p:cNvPr id="16" name="Object 16"/>
          <p:cNvGraphicFramePr>
            <a:graphicFrameLocks noChangeAspect="1"/>
          </p:cNvGraphicFramePr>
          <p:nvPr/>
        </p:nvGraphicFramePr>
        <p:xfrm>
          <a:off x="5157536" y="1340642"/>
          <a:ext cx="3509103" cy="4825207"/>
        </p:xfrm>
        <a:graphic>
          <a:graphicData uri="http://schemas.openxmlformats.org/presentationml/2006/ole">
            <mc:AlternateContent xmlns:mc="http://schemas.openxmlformats.org/markup-compatibility/2006">
              <mc:Choice xmlns:v="urn:schemas-microsoft-com:vml" Requires="v">
                <p:oleObj spid="_x0000_s4122" name="位图图像" r:id="rId2" imgW="1170305" imgH="1609090" progId="Paint.Picture">
                  <p:embed/>
                </p:oleObj>
              </mc:Choice>
              <mc:Fallback>
                <p:oleObj name="位图图像" r:id="rId2" imgW="1170305" imgH="1609090" progId="Paint.Picture">
                  <p:embed/>
                  <p:pic>
                    <p:nvPicPr>
                      <p:cNvPr id="0" name="Object 16"/>
                      <p:cNvPicPr>
                        <a:picLocks noChangeAspect="1" noChangeArrowheads="1"/>
                      </p:cNvPicPr>
                      <p:nvPr/>
                    </p:nvPicPr>
                    <p:blipFill>
                      <a:blip r:embed="rId3"/>
                      <a:srcRect/>
                      <a:stretch>
                        <a:fillRect/>
                      </a:stretch>
                    </p:blipFill>
                    <p:spPr bwMode="auto">
                      <a:xfrm>
                        <a:off x="5157536" y="1340642"/>
                        <a:ext cx="3509103" cy="4825207"/>
                      </a:xfrm>
                      <a:prstGeom prst="rect">
                        <a:avLst/>
                      </a:prstGeom>
                      <a:noFill/>
                    </p:spPr>
                  </p:pic>
                </p:oleObj>
              </mc:Fallback>
            </mc:AlternateContent>
          </a:graphicData>
        </a:graphic>
      </p:graphicFrame>
      <p:sp>
        <p:nvSpPr>
          <p:cNvPr id="15" name="Rectangle 3"/>
          <p:cNvSpPr txBox="1">
            <a:spLocks noChangeArrowheads="1"/>
          </p:cNvSpPr>
          <p:nvPr>
            <p:custDataLst>
              <p:tags r:id="rId4"/>
            </p:custDataLst>
          </p:nvPr>
        </p:nvSpPr>
        <p:spPr>
          <a:xfrm>
            <a:off x="195580" y="1634648"/>
            <a:ext cx="3960813" cy="57626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just">
              <a:lnSpc>
                <a:spcPct val="90000"/>
              </a:lnSpc>
            </a:pPr>
            <a:r>
              <a:rPr lang="en-US" altLang="zh-CN"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3</a:t>
            </a:r>
            <a:r>
              <a:rPr lang="zh-CN" altLang="en-US"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．小型工厂企业</a:t>
            </a:r>
            <a:endParaRPr lang="zh-CN" altLang="en-US"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sp>
        <p:nvSpPr>
          <p:cNvPr id="11" name="矩形 10"/>
          <p:cNvSpPr/>
          <p:nvPr>
            <p:custDataLst>
              <p:tags r:id="rId5"/>
            </p:custDataLst>
          </p:nvPr>
        </p:nvSpPr>
        <p:spPr>
          <a:xfrm>
            <a:off x="695740" y="2112451"/>
            <a:ext cx="4134678" cy="3107690"/>
          </a:xfrm>
          <a:prstGeom prst="rect">
            <a:avLst/>
          </a:prstGeom>
        </p:spPr>
        <p:txBody>
          <a:bodyPr wrap="square">
            <a:spAutoFit/>
          </a:bodyPr>
          <a:lstStyle/>
          <a:p>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通常指总供电容量不超过</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1000KVA</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的小型工厂</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企业</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若</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企业所需容量在</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160KVA</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及以下时，可采用低压电源直接进线，在此种情况下，只需设置一个低压配电室即可。</a:t>
            </a:r>
            <a:endPar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6"/>
            </p:custDataLst>
          </p:nvPr>
        </p:nvSpPr>
        <p:spPr>
          <a:xfrm>
            <a:off x="104140" y="829310"/>
            <a:ext cx="8229600" cy="63309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800" dirty="0">
                <a:latin typeface="黑体" panose="02010609060101010101" pitchFamily="49" charset="-122"/>
                <a:ea typeface="黑体" panose="02010609060101010101" pitchFamily="49" charset="-122"/>
                <a:cs typeface="黑体" panose="02010609060101010101" pitchFamily="49" charset="-122"/>
              </a:rPr>
              <a:t>三、</a:t>
            </a:r>
            <a:r>
              <a:rPr lang="en-US" altLang="zh-CN" sz="2800" dirty="0">
                <a:latin typeface="黑体" panose="02010609060101010101" pitchFamily="49" charset="-122"/>
                <a:ea typeface="黑体" panose="02010609060101010101" pitchFamily="49" charset="-122"/>
                <a:cs typeface="黑体" panose="02010609060101010101" pitchFamily="49" charset="-122"/>
              </a:rPr>
              <a:t> </a:t>
            </a:r>
            <a:r>
              <a:rPr lang="zh-CN" altLang="en-US" sz="2800" dirty="0">
                <a:latin typeface="黑体" panose="02010609060101010101" pitchFamily="49" charset="-122"/>
                <a:ea typeface="黑体" panose="02010609060101010101" pitchFamily="49" charset="-122"/>
                <a:cs typeface="黑体" panose="02010609060101010101" pitchFamily="49" charset="-122"/>
              </a:rPr>
              <a:t>工企供配电系统的组成</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04140" y="361315"/>
            <a:ext cx="9046210" cy="521970"/>
            <a:chOff x="164" y="569"/>
            <a:chExt cx="14246" cy="822"/>
          </a:xfrm>
        </p:grpSpPr>
        <p:sp>
          <p:nvSpPr>
            <p:cNvPr id="5" name="文本框 4"/>
            <p:cNvSpPr txBox="1"/>
            <p:nvPr/>
          </p:nvSpPr>
          <p:spPr>
            <a:xfrm>
              <a:off x="164" y="569"/>
              <a:ext cx="12276" cy="822"/>
            </a:xfrm>
            <a:prstGeom prst="rect">
              <a:avLst/>
            </a:prstGeom>
            <a:noFill/>
          </p:spPr>
          <p:txBody>
            <a:bodyPr wrap="square" rtlCol="0" anchor="t">
              <a:spAutoFit/>
            </a:bodyPr>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单元6.2　工企供配电</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7"/>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468313" y="1628775"/>
            <a:ext cx="8229600" cy="452596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工企变电所的作用：</a:t>
            </a:r>
            <a:endPar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0" indent="0">
              <a:buNone/>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接受电能、变换电压和分配电能，而</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配电所的作用</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只是接受电能和分配电能。</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工企</a:t>
            </a:r>
            <a:r>
              <a:rPr lang="zh-CN" altLang="zh-CN"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变电所</a:t>
            </a:r>
            <a:r>
              <a:rPr lang="zh-CN" altLang="en-US"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和</a:t>
            </a:r>
            <a:r>
              <a:rPr lang="zh-CN" altLang="zh-CN"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配电</a:t>
            </a:r>
            <a:r>
              <a:rPr lang="zh-CN"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所</a:t>
            </a:r>
            <a:r>
              <a:rPr lang="zh-CN" altLang="en-US"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两者</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的</a:t>
            </a:r>
            <a:r>
              <a:rPr lang="zh-CN" altLang="en-US"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区别</a:t>
            </a:r>
            <a:r>
              <a:rPr lang="zh-CN" altLang="en-US"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en-US"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0" indent="0">
              <a:buNone/>
            </a:pPr>
            <a:r>
              <a:rPr lang="en-US" altLang="zh-CN"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主要</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在于变电站装有变换电压作用的电力变压器。</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 </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3"/>
            </p:custDataLst>
          </p:nvPr>
        </p:nvSpPr>
        <p:spPr>
          <a:xfrm>
            <a:off x="468630" y="1059180"/>
            <a:ext cx="8229600" cy="63309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800" dirty="0">
                <a:latin typeface="黑体" panose="02010609060101010101" pitchFamily="49" charset="-122"/>
                <a:ea typeface="黑体" panose="02010609060101010101" pitchFamily="49" charset="-122"/>
                <a:cs typeface="黑体" panose="02010609060101010101" pitchFamily="49" charset="-122"/>
              </a:rPr>
              <a:t>四、工企变配电系统的作用和分类</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04140" y="361315"/>
            <a:ext cx="9046210" cy="460375"/>
            <a:chOff x="164" y="569"/>
            <a:chExt cx="14246" cy="725"/>
          </a:xfrm>
        </p:grpSpPr>
        <p:sp>
          <p:nvSpPr>
            <p:cNvPr id="5" name="文本框 4"/>
            <p:cNvSpPr txBox="1"/>
            <p:nvPr/>
          </p:nvSpPr>
          <p:spPr>
            <a:xfrm>
              <a:off x="164" y="569"/>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单元6.2　工企供配电</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468630" y="1751965"/>
            <a:ext cx="8415020" cy="4392295"/>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90000"/>
              </a:lnSpc>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 </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按供电系统的电压高低可分为：</a:t>
            </a:r>
            <a:endPar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9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高压供电</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以</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6KV</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及以上的电压供电者；</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9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低压供电</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以</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0.38KV</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及以下的电压供电者。</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90000"/>
              </a:lnSpc>
            </a:pP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90000"/>
              </a:lnSpc>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2 </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按供电电源的相数可分为：</a:t>
            </a:r>
            <a:endPar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9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单相制供电一一采用一条相线</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火线</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和一条零线供给照明、电热等单相负荷；</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9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两相</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三相制供电一一采用两条或二条相线</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火线</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供给电焊机、电炉以及电动机等负荷。</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6" name="Rectangle 2"/>
          <p:cNvSpPr txBox="1">
            <a:spLocks noChangeArrowheads="1"/>
          </p:cNvSpPr>
          <p:nvPr>
            <p:custDataLst>
              <p:tags r:id="rId3"/>
            </p:custDataLst>
          </p:nvPr>
        </p:nvSpPr>
        <p:spPr>
          <a:xfrm>
            <a:off x="386715" y="1118870"/>
            <a:ext cx="8229600" cy="63309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800" dirty="0">
                <a:latin typeface="黑体" panose="02010609060101010101" pitchFamily="49" charset="-122"/>
                <a:ea typeface="黑体" panose="02010609060101010101" pitchFamily="49" charset="-122"/>
                <a:cs typeface="黑体" panose="02010609060101010101" pitchFamily="49" charset="-122"/>
              </a:rPr>
              <a:t>五、</a:t>
            </a:r>
            <a:r>
              <a:rPr lang="en-US" altLang="zh-CN" sz="2800" dirty="0">
                <a:latin typeface="黑体" panose="02010609060101010101" pitchFamily="49" charset="-122"/>
                <a:ea typeface="黑体" panose="02010609060101010101" pitchFamily="49" charset="-122"/>
                <a:cs typeface="黑体" panose="02010609060101010101" pitchFamily="49" charset="-122"/>
              </a:rPr>
              <a:t> </a:t>
            </a:r>
            <a:r>
              <a:rPr lang="zh-CN" altLang="en-US" sz="2800" dirty="0">
                <a:latin typeface="黑体" panose="02010609060101010101" pitchFamily="49" charset="-122"/>
                <a:ea typeface="黑体" panose="02010609060101010101" pitchFamily="49" charset="-122"/>
                <a:cs typeface="黑体" panose="02010609060101010101" pitchFamily="49" charset="-122"/>
              </a:rPr>
              <a:t>工企变、配电站的供电方式</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7" name="组合 6"/>
          <p:cNvGrpSpPr/>
          <p:nvPr/>
        </p:nvGrpSpPr>
        <p:grpSpPr>
          <a:xfrm>
            <a:off x="104140" y="361315"/>
            <a:ext cx="9046210" cy="521970"/>
            <a:chOff x="164" y="569"/>
            <a:chExt cx="14246" cy="822"/>
          </a:xfrm>
        </p:grpSpPr>
        <p:sp>
          <p:nvSpPr>
            <p:cNvPr id="8" name="文本框 7"/>
            <p:cNvSpPr txBox="1"/>
            <p:nvPr/>
          </p:nvSpPr>
          <p:spPr>
            <a:xfrm>
              <a:off x="164" y="569"/>
              <a:ext cx="12276" cy="822"/>
            </a:xfrm>
            <a:prstGeom prst="rect">
              <a:avLst/>
            </a:prstGeom>
            <a:noFill/>
          </p:spPr>
          <p:txBody>
            <a:bodyPr wrap="square" rtlCol="0" anchor="t">
              <a:spAutoFit/>
            </a:bodyPr>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单元6.2　工企供配电</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9" name="组合 8"/>
            <p:cNvGrpSpPr/>
            <p:nvPr/>
          </p:nvGrpSpPr>
          <p:grpSpPr>
            <a:xfrm>
              <a:off x="6546" y="653"/>
              <a:ext cx="7864" cy="640"/>
              <a:chOff x="6546" y="653"/>
              <a:chExt cx="7864" cy="640"/>
            </a:xfrm>
          </p:grpSpPr>
          <p:grpSp>
            <p:nvGrpSpPr>
              <p:cNvPr id="10" name="组合 9"/>
              <p:cNvGrpSpPr/>
              <p:nvPr/>
            </p:nvGrpSpPr>
            <p:grpSpPr>
              <a:xfrm rot="0">
                <a:off x="6546" y="653"/>
                <a:ext cx="7865" cy="628"/>
                <a:chOff x="4774" y="800"/>
                <a:chExt cx="7865" cy="628"/>
              </a:xfrm>
            </p:grpSpPr>
            <p:sp>
              <p:nvSpPr>
                <p:cNvPr id="11" name="文本框 10"/>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2" name="文本框 11"/>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4" name="文本框 13"/>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6" name="直接连接符 15"/>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468313" y="1945958"/>
            <a:ext cx="8229600" cy="4392612"/>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80000"/>
              </a:lnSpc>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3  </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按电源引入方式可分为：</a:t>
            </a:r>
            <a:endPar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8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架空线引入一一适用于周围环境空旷和投资较低的地方；</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8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电缆引入一</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适用于空间环境较拥挤，架空线引入不安全或有碍观赡以及对供电可靠性要求较高的地方；</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8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直配线引入一一由供电变电所或开关站以专用线路或电缆直接引入用户，适用于用电性质较重要或负荷较大的用户；</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8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公用线上引入</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由公用配电线路上引入用户。</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6" name="Rectangle 2"/>
          <p:cNvSpPr txBox="1">
            <a:spLocks noChangeArrowheads="1"/>
          </p:cNvSpPr>
          <p:nvPr>
            <p:custDataLst>
              <p:tags r:id="rId3"/>
            </p:custDataLst>
          </p:nvPr>
        </p:nvSpPr>
        <p:spPr>
          <a:xfrm>
            <a:off x="468630" y="1243965"/>
            <a:ext cx="8229600" cy="63309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800" dirty="0">
                <a:latin typeface="黑体" panose="02010609060101010101" pitchFamily="49" charset="-122"/>
                <a:ea typeface="黑体" panose="02010609060101010101" pitchFamily="49" charset="-122"/>
                <a:cs typeface="黑体" panose="02010609060101010101" pitchFamily="49" charset="-122"/>
              </a:rPr>
              <a:t>五、</a:t>
            </a:r>
            <a:r>
              <a:rPr lang="en-US" altLang="zh-CN" sz="2800" dirty="0">
                <a:latin typeface="黑体" panose="02010609060101010101" pitchFamily="49" charset="-122"/>
                <a:ea typeface="黑体" panose="02010609060101010101" pitchFamily="49" charset="-122"/>
                <a:cs typeface="黑体" panose="02010609060101010101" pitchFamily="49" charset="-122"/>
              </a:rPr>
              <a:t> </a:t>
            </a:r>
            <a:r>
              <a:rPr lang="zh-CN" altLang="en-US" sz="2800" dirty="0">
                <a:latin typeface="黑体" panose="02010609060101010101" pitchFamily="49" charset="-122"/>
                <a:ea typeface="黑体" panose="02010609060101010101" pitchFamily="49" charset="-122"/>
                <a:cs typeface="黑体" panose="02010609060101010101" pitchFamily="49" charset="-122"/>
              </a:rPr>
              <a:t>工企变、配电站的供电方式</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7" name="组合 6"/>
          <p:cNvGrpSpPr/>
          <p:nvPr/>
        </p:nvGrpSpPr>
        <p:grpSpPr>
          <a:xfrm>
            <a:off x="104140" y="361315"/>
            <a:ext cx="9046210" cy="521970"/>
            <a:chOff x="164" y="569"/>
            <a:chExt cx="14246" cy="822"/>
          </a:xfrm>
        </p:grpSpPr>
        <p:sp>
          <p:nvSpPr>
            <p:cNvPr id="8" name="文本框 7"/>
            <p:cNvSpPr txBox="1"/>
            <p:nvPr/>
          </p:nvSpPr>
          <p:spPr>
            <a:xfrm>
              <a:off x="164" y="569"/>
              <a:ext cx="12276" cy="822"/>
            </a:xfrm>
            <a:prstGeom prst="rect">
              <a:avLst/>
            </a:prstGeom>
            <a:noFill/>
          </p:spPr>
          <p:txBody>
            <a:bodyPr wrap="square" rtlCol="0" anchor="t">
              <a:spAutoFit/>
            </a:bodyPr>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单元6.2　工企供配电</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9" name="组合 8"/>
            <p:cNvGrpSpPr/>
            <p:nvPr/>
          </p:nvGrpSpPr>
          <p:grpSpPr>
            <a:xfrm>
              <a:off x="6546" y="653"/>
              <a:ext cx="7864" cy="640"/>
              <a:chOff x="6546" y="653"/>
              <a:chExt cx="7864" cy="640"/>
            </a:xfrm>
          </p:grpSpPr>
          <p:grpSp>
            <p:nvGrpSpPr>
              <p:cNvPr id="10" name="组合 9"/>
              <p:cNvGrpSpPr/>
              <p:nvPr/>
            </p:nvGrpSpPr>
            <p:grpSpPr>
              <a:xfrm rot="0">
                <a:off x="6546" y="653"/>
                <a:ext cx="7865" cy="628"/>
                <a:chOff x="4774" y="800"/>
                <a:chExt cx="7865" cy="628"/>
              </a:xfrm>
            </p:grpSpPr>
            <p:sp>
              <p:nvSpPr>
                <p:cNvPr id="11" name="文本框 10"/>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2" name="文本框 11"/>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4" name="文本框 13"/>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6" name="直接连接符 15"/>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521970" y="1873885"/>
            <a:ext cx="8229600" cy="4575810"/>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90000"/>
              </a:lnSpc>
              <a:buFontTx/>
              <a:buNone/>
            </a:pP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对工厂企业供电电压等级的确定，主要是由其用电容量的大小和输送电能的距离等因素决定的。</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90000"/>
              </a:lnSpc>
              <a:buFontTx/>
              <a:buNone/>
            </a:pPr>
            <a:r>
              <a:rPr lang="en-US"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1) </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一般输送功率在</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100KW</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以下或供电距离在</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0.6km</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以内的，采用</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0.38</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0.22KV</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供电；</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90000"/>
              </a:lnSpc>
              <a:buFontTx/>
              <a:buNone/>
            </a:pP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(2) </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输送功率在</a:t>
            </a:r>
            <a:r>
              <a:rPr lang="en-US"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100</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1200KW</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或供电距离在</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4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15km</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90000"/>
              </a:lnSpc>
              <a:buFontTx/>
              <a:buNone/>
            </a:pP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(3) </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输送功率在</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200</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2000KW</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或供电距离在</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6</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20km</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以内的，采用</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10KV</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供电；</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90000"/>
              </a:lnSpc>
              <a:buFontTx/>
              <a:buNone/>
            </a:pP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(4) </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输送功率在</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000</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10000KW</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或供电距离在</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20</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70km</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以内的，采用</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35KV</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供电；</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90000"/>
              </a:lnSpc>
              <a:buFontTx/>
              <a:buNone/>
            </a:pP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(5) </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输送功率在</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10000</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50000KW</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或供电距离在</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50</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150km</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以内的，采用</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110KV</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及以上电压供电。</a:t>
            </a:r>
            <a:endPar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6" name="Rectangle 2"/>
          <p:cNvSpPr txBox="1">
            <a:spLocks noChangeArrowheads="1"/>
          </p:cNvSpPr>
          <p:nvPr>
            <p:custDataLst>
              <p:tags r:id="rId3"/>
            </p:custDataLst>
          </p:nvPr>
        </p:nvSpPr>
        <p:spPr>
          <a:xfrm>
            <a:off x="521970" y="1061720"/>
            <a:ext cx="8229600" cy="63309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zh-CN" altLang="en-US" sz="2800" dirty="0">
                <a:latin typeface="黑体" panose="02010609060101010101" pitchFamily="49" charset="-122"/>
                <a:ea typeface="黑体" panose="02010609060101010101" pitchFamily="49" charset="-122"/>
                <a:cs typeface="黑体" panose="02010609060101010101" pitchFamily="49" charset="-122"/>
              </a:rPr>
              <a:t>六、</a:t>
            </a:r>
            <a:r>
              <a:rPr lang="en-US" altLang="zh-CN" sz="2800" dirty="0">
                <a:latin typeface="黑体" panose="02010609060101010101" pitchFamily="49" charset="-122"/>
                <a:ea typeface="黑体" panose="02010609060101010101" pitchFamily="49" charset="-122"/>
                <a:cs typeface="黑体" panose="02010609060101010101" pitchFamily="49" charset="-122"/>
              </a:rPr>
              <a:t> </a:t>
            </a:r>
            <a:r>
              <a:rPr lang="zh-CN" altLang="en-US" sz="2800" dirty="0">
                <a:latin typeface="黑体" panose="02010609060101010101" pitchFamily="49" charset="-122"/>
                <a:ea typeface="黑体" panose="02010609060101010101" pitchFamily="49" charset="-122"/>
                <a:cs typeface="黑体" panose="02010609060101010101" pitchFamily="49" charset="-122"/>
              </a:rPr>
              <a:t>对工企供电电压等级的确定</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7" name="组合 6"/>
          <p:cNvGrpSpPr/>
          <p:nvPr/>
        </p:nvGrpSpPr>
        <p:grpSpPr>
          <a:xfrm>
            <a:off x="104140" y="361315"/>
            <a:ext cx="9046210" cy="521970"/>
            <a:chOff x="164" y="569"/>
            <a:chExt cx="14246" cy="822"/>
          </a:xfrm>
        </p:grpSpPr>
        <p:sp>
          <p:nvSpPr>
            <p:cNvPr id="8" name="文本框 7"/>
            <p:cNvSpPr txBox="1"/>
            <p:nvPr/>
          </p:nvSpPr>
          <p:spPr>
            <a:xfrm>
              <a:off x="164" y="569"/>
              <a:ext cx="12276" cy="822"/>
            </a:xfrm>
            <a:prstGeom prst="rect">
              <a:avLst/>
            </a:prstGeom>
            <a:noFill/>
          </p:spPr>
          <p:txBody>
            <a:bodyPr wrap="square" rtlCol="0" anchor="t">
              <a:spAutoFit/>
            </a:bodyPr>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单元6.2　工企供配电</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9" name="组合 8"/>
            <p:cNvGrpSpPr/>
            <p:nvPr/>
          </p:nvGrpSpPr>
          <p:grpSpPr>
            <a:xfrm>
              <a:off x="6546" y="653"/>
              <a:ext cx="7864" cy="640"/>
              <a:chOff x="6546" y="653"/>
              <a:chExt cx="7864" cy="640"/>
            </a:xfrm>
          </p:grpSpPr>
          <p:grpSp>
            <p:nvGrpSpPr>
              <p:cNvPr id="10" name="组合 9"/>
              <p:cNvGrpSpPr/>
              <p:nvPr/>
            </p:nvGrpSpPr>
            <p:grpSpPr>
              <a:xfrm rot="0">
                <a:off x="6546" y="653"/>
                <a:ext cx="7865" cy="628"/>
                <a:chOff x="4774" y="800"/>
                <a:chExt cx="7865" cy="628"/>
              </a:xfrm>
            </p:grpSpPr>
            <p:sp>
              <p:nvSpPr>
                <p:cNvPr id="11" name="文本框 10"/>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12" name="文本框 11"/>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4" name="文本框 13"/>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6" name="直接连接符 15"/>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075" name="Rectangle 2"/>
          <p:cNvSpPr txBox="1"/>
          <p:nvPr>
            <p:custDataLst>
              <p:tags r:id="rId2"/>
            </p:custDataLst>
          </p:nvPr>
        </p:nvSpPr>
        <p:spPr>
          <a:xfrm>
            <a:off x="755649" y="96520"/>
            <a:ext cx="7759279" cy="1143000"/>
          </a:xfrm>
          <a:prstGeom prst="rect">
            <a:avLst/>
          </a:prstGeom>
          <a:noFill/>
          <a:ln w="9525">
            <a:noFill/>
          </a:ln>
        </p:spPr>
        <p:txBody>
          <a:bodyPr anchor="ctr" anchorCtr="0"/>
          <a:lstStyle/>
          <a:p>
            <a:pPr algn="ctr" eaLnBrk="1" hangingPunct="1">
              <a:buClrTx/>
              <a:buSzTx/>
              <a:buFontTx/>
            </a:pPr>
            <a:r>
              <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cs typeface="黑体" panose="02010609060101010101" pitchFamily="49" charset="-122"/>
              </a:rPr>
              <a:t>模块六   供电与安全用电</a:t>
            </a:r>
            <a:endPar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21" name="文本框 28"/>
          <p:cNvSpPr txBox="1">
            <a:spLocks noChangeArrowheads="1"/>
          </p:cNvSpPr>
          <p:nvPr/>
        </p:nvSpPr>
        <p:spPr bwMode="auto">
          <a:xfrm>
            <a:off x="458627" y="2669930"/>
            <a:ext cx="8056302"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1.</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提高发电、供配电可靠性的重要性</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2.</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电流对人体的影响</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3.</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供电系统保证安全用电的措施</a:t>
            </a:r>
            <a:endPar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3" name="AutoShape 2"/>
          <p:cNvSpPr>
            <a:spLocks noChangeArrowheads="1"/>
          </p:cNvSpPr>
          <p:nvPr>
            <p:custDataLst>
              <p:tags r:id="rId3"/>
            </p:custDataLst>
          </p:nvPr>
        </p:nvSpPr>
        <p:spPr bwMode="gray">
          <a:xfrm>
            <a:off x="1212850" y="1905000"/>
            <a:ext cx="2663190"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 name="AutoShape 11"/>
          <p:cNvSpPr>
            <a:spLocks noChangeArrowheads="1"/>
          </p:cNvSpPr>
          <p:nvPr>
            <p:custDataLst>
              <p:tags r:id="rId4"/>
            </p:custDataLst>
          </p:nvPr>
        </p:nvSpPr>
        <p:spPr bwMode="gray">
          <a:xfrm>
            <a:off x="863600" y="1719263"/>
            <a:ext cx="777875" cy="777875"/>
          </a:xfrm>
          <a:prstGeom prst="diamond">
            <a:avLst/>
          </a:prstGeom>
          <a:solidFill>
            <a:schemeClr val="accent3"/>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endParaRPr lang="en-US" altLang="ko-KR" sz="2800" b="1">
              <a:solidFill>
                <a:srgbClr val="FFFFFF"/>
              </a:solidFill>
              <a:latin typeface="黑体" panose="02010609060101010101" pitchFamily="49" charset="-122"/>
              <a:ea typeface="黑体" panose="02010609060101010101" pitchFamily="49" charset="-122"/>
            </a:endParaRPr>
          </a:p>
        </p:txBody>
      </p:sp>
      <p:sp>
        <p:nvSpPr>
          <p:cNvPr id="5" name="文本框 27"/>
          <p:cNvSpPr txBox="1">
            <a:spLocks noChangeArrowheads="1"/>
          </p:cNvSpPr>
          <p:nvPr>
            <p:custDataLst>
              <p:tags r:id="rId5"/>
            </p:custDataLst>
          </p:nvPr>
        </p:nvSpPr>
        <p:spPr bwMode="auto">
          <a:xfrm>
            <a:off x="1652270" y="1875155"/>
            <a:ext cx="2245995"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rPr>
              <a:t>本项目知识点</a:t>
            </a:r>
            <a:endPar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endParaRPr>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336550" y="1628775"/>
            <a:ext cx="8462645" cy="4526280"/>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9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．对工企供配电系统的要求</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9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对工厂企业供电电压等级的确定，主要是由其用电容量的大小和输送电能的距离等因素决定的。</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9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工企变、配电站的供电方式</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2" name="组合 1"/>
          <p:cNvGrpSpPr/>
          <p:nvPr/>
        </p:nvGrpSpPr>
        <p:grpSpPr>
          <a:xfrm>
            <a:off x="95885" y="414655"/>
            <a:ext cx="9046210" cy="521970"/>
            <a:chOff x="164" y="569"/>
            <a:chExt cx="14246" cy="822"/>
          </a:xfrm>
        </p:grpSpPr>
        <p:sp>
          <p:nvSpPr>
            <p:cNvPr id="13" name="文本框 12"/>
            <p:cNvSpPr txBox="1"/>
            <p:nvPr/>
          </p:nvSpPr>
          <p:spPr>
            <a:xfrm>
              <a:off x="164" y="569"/>
              <a:ext cx="12276" cy="822"/>
            </a:xfrm>
            <a:prstGeom prst="rect">
              <a:avLst/>
            </a:prstGeom>
            <a:noFill/>
          </p:spPr>
          <p:txBody>
            <a:bodyPr wrap="square" rtlCol="0" anchor="t">
              <a:spAutoFit/>
            </a:bodyPr>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单元6.2　工企供配电</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4" name="组合 13"/>
            <p:cNvGrpSpPr/>
            <p:nvPr/>
          </p:nvGrpSpPr>
          <p:grpSpPr>
            <a:xfrm rot="0">
              <a:off x="6546" y="653"/>
              <a:ext cx="7864" cy="640"/>
              <a:chOff x="6546" y="653"/>
              <a:chExt cx="7864" cy="640"/>
            </a:xfrm>
          </p:grpSpPr>
          <p:grpSp>
            <p:nvGrpSpPr>
              <p:cNvPr id="4" name="组合 3"/>
              <p:cNvGrpSpPr/>
              <p:nvPr/>
            </p:nvGrpSpPr>
            <p:grpSpPr>
              <a:xfrm rot="0">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7" name="文本框 16"/>
                <p:cNvSpPr txBox="1"/>
                <p:nvPr/>
              </p:nvSpPr>
              <p:spPr>
                <a:xfrm>
                  <a:off x="8699"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课堂小结</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18" name="文本框 17"/>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3520" y="1992631"/>
            <a:ext cx="3393440" cy="3075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组合 6"/>
          <p:cNvGrpSpPr/>
          <p:nvPr/>
        </p:nvGrpSpPr>
        <p:grpSpPr>
          <a:xfrm>
            <a:off x="104140" y="361315"/>
            <a:ext cx="9046210" cy="460375"/>
            <a:chOff x="164" y="569"/>
            <a:chExt cx="14246" cy="725"/>
          </a:xfrm>
        </p:grpSpPr>
        <p:sp>
          <p:nvSpPr>
            <p:cNvPr id="8" name="文本框 7"/>
            <p:cNvSpPr txBox="1"/>
            <p:nvPr/>
          </p:nvSpPr>
          <p:spPr>
            <a:xfrm>
              <a:off x="164" y="569"/>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单元6.2　工企供配电</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9" name="组合 8"/>
            <p:cNvGrpSpPr/>
            <p:nvPr/>
          </p:nvGrpSpPr>
          <p:grpSpPr>
            <a:xfrm>
              <a:off x="6546" y="653"/>
              <a:ext cx="7864" cy="640"/>
              <a:chOff x="6546" y="653"/>
              <a:chExt cx="7864" cy="640"/>
            </a:xfrm>
          </p:grpSpPr>
          <p:grpSp>
            <p:nvGrpSpPr>
              <p:cNvPr id="10" name="组合 9"/>
              <p:cNvGrpSpPr/>
              <p:nvPr/>
            </p:nvGrpSpPr>
            <p:grpSpPr>
              <a:xfrm rot="0">
                <a:off x="6546" y="653"/>
                <a:ext cx="7865" cy="628"/>
                <a:chOff x="4774" y="800"/>
                <a:chExt cx="7865" cy="628"/>
              </a:xfrm>
            </p:grpSpPr>
            <p:sp>
              <p:nvSpPr>
                <p:cNvPr id="11" name="文本框 10"/>
                <p:cNvSpPr txBox="1"/>
                <p:nvPr/>
              </p:nvSpPr>
              <p:spPr>
                <a:xfrm>
                  <a:off x="6743" y="800"/>
                  <a:ext cx="1984" cy="628"/>
                </a:xfrm>
                <a:prstGeom prst="rect">
                  <a:avLst/>
                </a:prstGeom>
                <a:noFill/>
              </p:spPr>
              <p:txBody>
                <a:bodyPr wrap="square" rtlCol="0">
                  <a:spAutoFit/>
                </a:bodyPr>
                <a:p>
                  <a:pPr lvl="0" algn="ctr">
                    <a:buClrTx/>
                    <a:buSzTx/>
                    <a:buFontTx/>
                  </a:pPr>
                  <a:r>
                    <a:rPr lang="zh-CN" altLang="en-US" sz="2000" b="1">
                      <a:latin typeface="黑体" panose="02010609060101010101" pitchFamily="49" charset="-122"/>
                      <a:ea typeface="黑体" panose="02010609060101010101" pitchFamily="49" charset="-122"/>
                      <a:sym typeface="+mn-ea"/>
                    </a:rPr>
                    <a:t>讲授新知</a:t>
                  </a:r>
                  <a:endParaRPr lang="zh-CN" altLang="en-US" sz="2000" b="1">
                    <a:latin typeface="黑体" panose="02010609060101010101" pitchFamily="49" charset="-122"/>
                    <a:ea typeface="黑体" panose="02010609060101010101" pitchFamily="49" charset="-122"/>
                    <a:sym typeface="+mn-ea"/>
                  </a:endParaRPr>
                </a:p>
              </p:txBody>
            </p:sp>
            <p:sp>
              <p:nvSpPr>
                <p:cNvPr id="12" name="文本框 11"/>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13" name="文本框 12"/>
                <p:cNvSpPr txBox="1"/>
                <p:nvPr/>
              </p:nvSpPr>
              <p:spPr>
                <a:xfrm>
                  <a:off x="10655"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spAutoFit/>
                </a:bodyPr>
                <a:p>
                  <a:pPr lvl="0" algn="ctr">
                    <a:buClrTx/>
                    <a:buSzTx/>
                    <a:buFontTx/>
                  </a:pPr>
                  <a:r>
                    <a:rPr lang="zh-CN" altLang="en-US" sz="2000" b="1">
                      <a:latin typeface="黑体" panose="02010609060101010101" pitchFamily="49" charset="-122"/>
                      <a:ea typeface="黑体" panose="02010609060101010101" pitchFamily="49" charset="-122"/>
                      <a:sym typeface="+mn-ea"/>
                    </a:rPr>
                    <a:t>课后作业</a:t>
                  </a:r>
                  <a:endParaRPr lang="zh-CN" altLang="en-US" sz="2000" b="1">
                    <a:latin typeface="黑体" panose="02010609060101010101" pitchFamily="49" charset="-122"/>
                    <a:ea typeface="黑体" panose="02010609060101010101" pitchFamily="49" charset="-122"/>
                    <a:sym typeface="+mn-ea"/>
                  </a:endParaRPr>
                </a:p>
              </p:txBody>
            </p:sp>
            <p:sp>
              <p:nvSpPr>
                <p:cNvPr id="14" name="文本框 13"/>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16" name="直接连接符 15"/>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4140" y="361315"/>
            <a:ext cx="9046210" cy="460375"/>
            <a:chOff x="164" y="569"/>
            <a:chExt cx="14246" cy="725"/>
          </a:xfrm>
        </p:grpSpPr>
        <p:sp>
          <p:nvSpPr>
            <p:cNvPr id="7" name="文本框 6"/>
            <p:cNvSpPr txBox="1"/>
            <p:nvPr/>
          </p:nvSpPr>
          <p:spPr>
            <a:xfrm>
              <a:off x="164" y="569"/>
              <a:ext cx="12276" cy="725"/>
            </a:xfrm>
            <a:prstGeom prst="rect">
              <a:avLst/>
            </a:prstGeom>
            <a:noFill/>
          </p:spPr>
          <p:txBody>
            <a:bodyPr wrap="square" rtlCol="0" anchor="t">
              <a:spAutoFit/>
            </a:bodyPr>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单元6.2　工企供配电</a:t>
              </a:r>
              <a:endPar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8" name="组合 7"/>
            <p:cNvGrpSpPr/>
            <p:nvPr/>
          </p:nvGrpSpPr>
          <p:grpSpPr>
            <a:xfrm rot="0">
              <a:off x="6546" y="653"/>
              <a:ext cx="7864" cy="640"/>
              <a:chOff x="6546" y="653"/>
              <a:chExt cx="7864" cy="640"/>
            </a:xfrm>
          </p:grpSpPr>
          <p:grpSp>
            <p:nvGrpSpPr>
              <p:cNvPr id="10" name="组合 9"/>
              <p:cNvGrpSpPr/>
              <p:nvPr/>
            </p:nvGrpSpPr>
            <p:grpSpPr>
              <a:xfrm rot="0">
                <a:off x="6546" y="653"/>
                <a:ext cx="7865" cy="628"/>
                <a:chOff x="4774" y="800"/>
                <a:chExt cx="7865" cy="628"/>
              </a:xfrm>
            </p:grpSpPr>
            <p:sp>
              <p:nvSpPr>
                <p:cNvPr id="5" name="文本框 4"/>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讲授新知</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11" name="文本框 10"/>
                <p:cNvSpPr txBox="1"/>
                <p:nvPr/>
              </p:nvSpPr>
              <p:spPr>
                <a:xfrm>
                  <a:off x="8699"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课堂小结</a:t>
                  </a:r>
                  <a:endParaRPr lang="zh-CN" altLang="en-US" sz="2000" b="1">
                    <a:solidFill>
                      <a:schemeClr val="tx1"/>
                    </a:solidFill>
                    <a:latin typeface="黑体" panose="02010609060101010101" pitchFamily="49" charset="-122"/>
                    <a:ea typeface="黑体" panose="02010609060101010101" pitchFamily="49" charset="-122"/>
                  </a:endParaRPr>
                </a:p>
              </p:txBody>
            </p:sp>
            <p:sp>
              <p:nvSpPr>
                <p:cNvPr id="20" name="文本框 19"/>
                <p:cNvSpPr txBox="1"/>
                <p:nvPr/>
              </p:nvSpPr>
              <p:spPr>
                <a:xfrm>
                  <a:off x="10655" y="800"/>
                  <a:ext cx="1984" cy="628"/>
                </a:xfrm>
                <a:prstGeom prst="rect">
                  <a:avLst/>
                </a:prstGeom>
                <a:solidFill>
                  <a:srgbClr val="007AAE"/>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课后作业</a:t>
                  </a:r>
                  <a:endParaRPr lang="zh-CN" altLang="en-US" sz="2000" b="1">
                    <a:solidFill>
                      <a:schemeClr val="bg1"/>
                    </a:solidFill>
                    <a:latin typeface="黑体" panose="02010609060101010101" pitchFamily="49" charset="-122"/>
                    <a:ea typeface="黑体" panose="02010609060101010101" pitchFamily="49" charset="-122"/>
                  </a:endParaRPr>
                </a:p>
              </p:txBody>
            </p:sp>
            <p:sp>
              <p:nvSpPr>
                <p:cNvPr id="22" name="文本框 2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3" name="标题 2"/>
          <p:cNvSpPr/>
          <p:nvPr>
            <p:ph type="title"/>
          </p:nvPr>
        </p:nvSpPr>
        <p:spPr>
          <a:xfrm>
            <a:off x="2367643" y="4221278"/>
            <a:ext cx="6767309" cy="706501"/>
          </a:xfrm>
        </p:spPr>
        <p:txBody>
          <a:bodyPr/>
          <a:p>
            <a:r>
              <a:rPr lang="zh-CN" altLang="en-US"/>
              <a:t>课堂教学评价</a:t>
            </a:r>
            <a:r>
              <a:rPr lang="en-US" altLang="zh-CN"/>
              <a:t> </a:t>
            </a:r>
            <a:endParaRPr lang="en-US" altLang="zh-CN"/>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098" name="Rectangle 3"/>
          <p:cNvSpPr>
            <a:spLocks noGrp="1"/>
          </p:cNvSpPr>
          <p:nvPr>
            <p:custDataLst>
              <p:tags r:id="rId2"/>
            </p:custDataLst>
          </p:nvPr>
        </p:nvSpPr>
        <p:spPr>
          <a:xfrm>
            <a:off x="405765" y="1127760"/>
            <a:ext cx="8387715" cy="645795"/>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新技术新知识</a:t>
            </a:r>
            <a:endParaRPr lang="zh-CN" altLang="en-US" sz="2400" b="1" i="1"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17" name="矩形 16"/>
          <p:cNvSpPr/>
          <p:nvPr>
            <p:custDataLst>
              <p:tags r:id="rId3"/>
            </p:custDataLst>
          </p:nvPr>
        </p:nvSpPr>
        <p:spPr>
          <a:xfrm>
            <a:off x="751840" y="1579582"/>
            <a:ext cx="7696144" cy="4707890"/>
          </a:xfrm>
          <a:prstGeom prst="rect">
            <a:avLst/>
          </a:prstGeom>
        </p:spPr>
        <p:txBody>
          <a:bodyPr wrap="square">
            <a:spAutoFit/>
          </a:bodyPr>
          <a:lstStyle/>
          <a:p>
            <a:pPr algn="ctr"/>
            <a:r>
              <a:rPr lang="zh-CN" altLang="en-US" sz="2000" dirty="0">
                <a:latin typeface="黑体" panose="02010609060101010101" pitchFamily="49" charset="-122"/>
                <a:ea typeface="黑体" panose="02010609060101010101" pitchFamily="49" charset="-122"/>
                <a:cs typeface="黑体" panose="02010609060101010101" pitchFamily="49" charset="-122"/>
                <a:sym typeface="+mn-ea"/>
              </a:rPr>
              <a:t>工业企业能源管理系统：工业绿色发展的智能驱动力</a:t>
            </a:r>
            <a:endParaRPr lang="zh-CN" altLang="en-US" sz="2000" dirty="0">
              <a:latin typeface="黑体" panose="02010609060101010101" pitchFamily="49" charset="-122"/>
              <a:ea typeface="黑体" panose="02010609060101010101" pitchFamily="49" charset="-122"/>
              <a:cs typeface="黑体" panose="02010609060101010101" pitchFamily="49" charset="-122"/>
              <a:sym typeface="+mn-ea"/>
            </a:endParaRPr>
          </a:p>
          <a:p>
            <a:pPr algn="just"/>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工业企业能源管理系统（</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EMS</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）是一种基于物联网、大数据和人工智能技术的综合管理平台，旨在实现能源实时监控、数据分析和优化控制，从而提高能源利用效率、降低运营成本并支持绿色低碳发展。</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系统通过传感器和智能电表实时采集电力、燃气、水等能源数据，结合大数据分析和人工智能算法，生成能耗报表、趋势图和能效评估报告，帮助企业识别高耗能环节并提出节能建议。同时，系统支持负荷优化、需求侧响应和能源调度，结合分布式能源和储能系统，实现能源的高效利用。其应用场景涵盖高耗能行业、制造业和工业园区，通过优化生产工艺、监控生产线能耗和区域能源协同管理，显著提升能源利用效率。</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未来，随着智能化升级和多能互补技术的发展，能源管理系统将进一步与生产系统深度融合，支持企业实现碳中和目标，成为工业企业可持续发展的重要工具，能源管理系统将在工业企业的可持续发展中发挥越来越重要的作用。</a:t>
            </a:r>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104140" y="361315"/>
            <a:ext cx="9046210" cy="521970"/>
            <a:chOff x="164" y="569"/>
            <a:chExt cx="14246" cy="822"/>
          </a:xfrm>
        </p:grpSpPr>
        <p:sp>
          <p:nvSpPr>
            <p:cNvPr id="10" name="文本框 9"/>
            <p:cNvSpPr txBox="1"/>
            <p:nvPr/>
          </p:nvSpPr>
          <p:spPr>
            <a:xfrm>
              <a:off x="164" y="569"/>
              <a:ext cx="12276" cy="822"/>
            </a:xfrm>
            <a:prstGeom prst="rect">
              <a:avLst/>
            </a:prstGeom>
            <a:noFill/>
          </p:spPr>
          <p:txBody>
            <a:bodyPr wrap="square" rtlCol="0" anchor="t">
              <a:spAutoFit/>
            </a:bodyPr>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a:t>
              </a:r>
              <a:r>
                <a:rPr kumimoji="1" lang="en-US" altLang="zh-CN"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6.2</a:t>
              </a: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工企供配电</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endPar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15" name="组合 14"/>
            <p:cNvGrpSpPr/>
            <p:nvPr/>
          </p:nvGrpSpPr>
          <p:grpSpPr>
            <a:xfrm>
              <a:off x="6546" y="653"/>
              <a:ext cx="7864" cy="640"/>
              <a:chOff x="6546" y="653"/>
              <a:chExt cx="7864" cy="640"/>
            </a:xfrm>
          </p:grpSpPr>
          <p:grpSp>
            <p:nvGrpSpPr>
              <p:cNvPr id="7" name="组合 6"/>
              <p:cNvGrpSpPr/>
              <p:nvPr/>
            </p:nvGrpSpPr>
            <p:grpSpPr>
              <a:xfrm rot="0">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3" name="文本框 2"/>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5" name="文本框 4"/>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6" name="文本框 5"/>
                <p:cNvSpPr txBox="1"/>
                <p:nvPr/>
              </p:nvSpPr>
              <p:spPr>
                <a:xfrm>
                  <a:off x="4774" y="800"/>
                  <a:ext cx="1984" cy="628"/>
                </a:xfrm>
                <a:prstGeom prst="rect">
                  <a:avLst/>
                </a:prstGeom>
                <a:solidFill>
                  <a:schemeClr val="accent4"/>
                </a:solidFill>
              </p:spPr>
              <p:txBody>
                <a:bodyPr wrap="square" rtlCol="0">
                  <a:spAutoFit/>
                </a:bodyPr>
                <a:p>
                  <a:pPr algn="ctr"/>
                  <a:r>
                    <a:rPr lang="zh-CN" altLang="en-US" sz="2000" b="1">
                      <a:solidFill>
                        <a:schemeClr val="bg1"/>
                      </a:solidFill>
                      <a:latin typeface="黑体" panose="02010609060101010101" pitchFamily="49" charset="-122"/>
                      <a:ea typeface="黑体" panose="02010609060101010101" pitchFamily="49" charset="-122"/>
                    </a:rPr>
                    <a:t>课堂导入</a:t>
                  </a:r>
                  <a:endParaRPr lang="zh-CN" altLang="en-US" sz="2000" b="1">
                    <a:solidFill>
                      <a:schemeClr val="bg1"/>
                    </a:solidFill>
                    <a:latin typeface="黑体" panose="02010609060101010101" pitchFamily="49" charset="-122"/>
                    <a:ea typeface="黑体" panose="02010609060101010101" pitchFamily="49" charset="-122"/>
                  </a:endParaRP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468313" y="1628775"/>
            <a:ext cx="8229600" cy="452596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一、 </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工企供配电概述</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二、 </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对工企供配电系统的要求 </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三、 </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工企供配电系统的组成</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四、 </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工企变配电系统的作用和分类</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五、 </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工企变、配电站的供电方式</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六、 </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对工企供电电压等级的确定</a:t>
            </a:r>
            <a:endPar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04140" y="361315"/>
            <a:ext cx="9046210" cy="521970"/>
            <a:chOff x="164" y="569"/>
            <a:chExt cx="14246" cy="822"/>
          </a:xfrm>
        </p:grpSpPr>
        <p:sp>
          <p:nvSpPr>
            <p:cNvPr id="2" name="文本框 1"/>
            <p:cNvSpPr txBox="1"/>
            <p:nvPr/>
          </p:nvSpPr>
          <p:spPr>
            <a:xfrm>
              <a:off x="164" y="569"/>
              <a:ext cx="12276" cy="822"/>
            </a:xfrm>
            <a:prstGeom prst="rect">
              <a:avLst/>
            </a:prstGeom>
            <a:noFill/>
          </p:spPr>
          <p:txBody>
            <a:bodyPr wrap="square" rtlCol="0" anchor="t">
              <a:spAutoFit/>
            </a:bodyPr>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单元6.2　工企供配电</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 name="Rectangle 2"/>
          <p:cNvSpPr txBox="1">
            <a:spLocks noChangeArrowheads="1"/>
          </p:cNvSpPr>
          <p:nvPr>
            <p:custDataLst>
              <p:tags r:id="rId2"/>
            </p:custDataLst>
          </p:nvPr>
        </p:nvSpPr>
        <p:spPr>
          <a:xfrm>
            <a:off x="104140" y="829310"/>
            <a:ext cx="8229600" cy="1143000"/>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800" dirty="0">
                <a:latin typeface="黑体" panose="02010609060101010101" pitchFamily="49" charset="-122"/>
                <a:ea typeface="黑体" panose="02010609060101010101" pitchFamily="49" charset="-122"/>
                <a:cs typeface="黑体" panose="02010609060101010101" pitchFamily="49" charset="-122"/>
              </a:rPr>
              <a:t>一、 </a:t>
            </a:r>
            <a:r>
              <a:rPr lang="zh-CN" altLang="en-US" sz="2800" dirty="0">
                <a:latin typeface="黑体" panose="02010609060101010101" pitchFamily="49" charset="-122"/>
                <a:ea typeface="黑体" panose="02010609060101010101" pitchFamily="49" charset="-122"/>
                <a:cs typeface="黑体" panose="02010609060101010101" pitchFamily="49" charset="-122"/>
              </a:rPr>
              <a:t>工企供配电概述</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
        <p:nvSpPr>
          <p:cNvPr id="15" name="Rectangle 3"/>
          <p:cNvSpPr txBox="1">
            <a:spLocks noChangeArrowheads="1"/>
          </p:cNvSpPr>
          <p:nvPr>
            <p:custDataLst>
              <p:tags r:id="rId3"/>
            </p:custDataLst>
          </p:nvPr>
        </p:nvSpPr>
        <p:spPr>
          <a:xfrm>
            <a:off x="405815" y="1406099"/>
            <a:ext cx="8229600" cy="452596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buNone/>
            </a:pPr>
            <a:r>
              <a:rPr lang="zh-CN"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在</a:t>
            </a: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工厂企业中，电力是现代化生产的主要动力</a:t>
            </a:r>
            <a:r>
              <a:rPr lang="zh-CN"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中央变电所用来接受送来的电能，然后分配到各车间变电所或配电柜将电能分配给各用电设备</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高压</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配电线的额定电压有</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3KV</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6KV</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和</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10KV</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三种</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低压</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配电线的额定电压有</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380</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220V</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用电</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设备的额定电压多数是</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220V</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和</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380V</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大功率</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电动机的电压</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3000V</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和</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6000V</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，机床局部照明的电压是</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36V</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降压变电所</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一般又分为一次降压或二次降压</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两种</a:t>
            </a:r>
            <a:endPar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04140" y="361315"/>
            <a:ext cx="9046210" cy="521970"/>
            <a:chOff x="164" y="569"/>
            <a:chExt cx="14246" cy="822"/>
          </a:xfrm>
        </p:grpSpPr>
        <p:sp>
          <p:nvSpPr>
            <p:cNvPr id="2" name="文本框 1"/>
            <p:cNvSpPr txBox="1"/>
            <p:nvPr/>
          </p:nvSpPr>
          <p:spPr>
            <a:xfrm>
              <a:off x="164" y="569"/>
              <a:ext cx="12276" cy="822"/>
            </a:xfrm>
            <a:prstGeom prst="rect">
              <a:avLst/>
            </a:prstGeom>
            <a:noFill/>
          </p:spPr>
          <p:txBody>
            <a:bodyPr wrap="square" rtlCol="0" anchor="t">
              <a:spAutoFit/>
            </a:bodyPr>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单元6.2　工企供配电</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aphicFrame>
        <p:nvGraphicFramePr>
          <p:cNvPr id="15" name="Object 13"/>
          <p:cNvGraphicFramePr>
            <a:graphicFrameLocks noChangeAspect="1"/>
          </p:cNvGraphicFramePr>
          <p:nvPr/>
        </p:nvGraphicFramePr>
        <p:xfrm>
          <a:off x="755650" y="2843530"/>
          <a:ext cx="7561263" cy="2071688"/>
        </p:xfrm>
        <a:graphic>
          <a:graphicData uri="http://schemas.openxmlformats.org/presentationml/2006/ole">
            <mc:AlternateContent xmlns:mc="http://schemas.openxmlformats.org/markup-compatibility/2006">
              <mc:Choice xmlns:v="urn:schemas-microsoft-com:vml" Requires="v">
                <p:oleObj spid="_x0000_s1050" name="位图图像" r:id="rId2" imgW="1920240" imgH="525780" progId="Paint.Picture">
                  <p:embed/>
                </p:oleObj>
              </mc:Choice>
              <mc:Fallback>
                <p:oleObj name="位图图像" r:id="rId2" imgW="1920240" imgH="525780" progId="Paint.Picture">
                  <p:embed/>
                  <p:pic>
                    <p:nvPicPr>
                      <p:cNvPr id="0" name="Object 13"/>
                      <p:cNvPicPr>
                        <a:picLocks noChangeAspect="1" noChangeArrowheads="1"/>
                      </p:cNvPicPr>
                      <p:nvPr/>
                    </p:nvPicPr>
                    <p:blipFill>
                      <a:blip r:embed="rId3"/>
                      <a:srcRect/>
                      <a:stretch>
                        <a:fillRect/>
                      </a:stretch>
                    </p:blipFill>
                    <p:spPr bwMode="auto">
                      <a:xfrm>
                        <a:off x="755650" y="2843530"/>
                        <a:ext cx="7561263" cy="20716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Rectangle 3"/>
          <p:cNvSpPr txBox="1">
            <a:spLocks noChangeArrowheads="1"/>
          </p:cNvSpPr>
          <p:nvPr>
            <p:custDataLst>
              <p:tags r:id="rId4"/>
            </p:custDataLst>
          </p:nvPr>
        </p:nvSpPr>
        <p:spPr>
          <a:xfrm>
            <a:off x="771525" y="1776095"/>
            <a:ext cx="7545388" cy="79216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90000"/>
              </a:lnSpc>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以下为供配电系统示意图（虚线内为工厂或企业）</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5"/>
            </p:custDataLst>
          </p:nvPr>
        </p:nvSpPr>
        <p:spPr>
          <a:xfrm>
            <a:off x="588010" y="1071880"/>
            <a:ext cx="8229600" cy="445770"/>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400" dirty="0">
                <a:latin typeface="黑体" panose="02010609060101010101" pitchFamily="49" charset="-122"/>
                <a:ea typeface="黑体" panose="02010609060101010101" pitchFamily="49" charset="-122"/>
                <a:cs typeface="黑体" panose="02010609060101010101" pitchFamily="49" charset="-122"/>
              </a:rPr>
              <a:t>一、 </a:t>
            </a:r>
            <a:r>
              <a:rPr lang="zh-CN" altLang="en-US" sz="2400" dirty="0">
                <a:latin typeface="黑体" panose="02010609060101010101" pitchFamily="49" charset="-122"/>
                <a:ea typeface="黑体" panose="02010609060101010101" pitchFamily="49" charset="-122"/>
                <a:cs typeface="黑体" panose="02010609060101010101" pitchFamily="49" charset="-122"/>
              </a:rPr>
              <a:t>工企供配电概述</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04140" y="361315"/>
            <a:ext cx="9046210" cy="521970"/>
            <a:chOff x="164" y="569"/>
            <a:chExt cx="14246" cy="822"/>
          </a:xfrm>
        </p:grpSpPr>
        <p:sp>
          <p:nvSpPr>
            <p:cNvPr id="5" name="文本框 4"/>
            <p:cNvSpPr txBox="1"/>
            <p:nvPr/>
          </p:nvSpPr>
          <p:spPr>
            <a:xfrm>
              <a:off x="164" y="569"/>
              <a:ext cx="12276" cy="822"/>
            </a:xfrm>
            <a:prstGeom prst="rect">
              <a:avLst/>
            </a:prstGeom>
            <a:noFill/>
          </p:spPr>
          <p:txBody>
            <a:bodyPr wrap="square" rtlCol="0" anchor="t">
              <a:spAutoFit/>
            </a:bodyPr>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单元6.2　工企供配电</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6"/>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491699" y="1633262"/>
            <a:ext cx="7901273" cy="4149391"/>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just">
              <a:buFontTx/>
              <a:buNone/>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工厂</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企业供配电系统</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是指接受发电厂电源输入的电能，并进行检测、计量、变压等，然后向工企业及其用电设备分配电能的系统</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a:buFontTx/>
              <a:buNone/>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工企业供配电系统通常包括工企业内的变配电所、所有高低压供配电线路及用电</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设备</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txBox="1">
            <a:spLocks noChangeArrowheads="1"/>
          </p:cNvSpPr>
          <p:nvPr>
            <p:custDataLst>
              <p:tags r:id="rId3"/>
            </p:custDataLst>
          </p:nvPr>
        </p:nvSpPr>
        <p:spPr>
          <a:xfrm>
            <a:off x="491490" y="1072515"/>
            <a:ext cx="8229600" cy="622300"/>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800" dirty="0">
                <a:latin typeface="黑体" panose="02010609060101010101" pitchFamily="49" charset="-122"/>
                <a:ea typeface="黑体" panose="02010609060101010101" pitchFamily="49" charset="-122"/>
                <a:cs typeface="黑体" panose="02010609060101010101" pitchFamily="49" charset="-122"/>
              </a:rPr>
              <a:t>一、 </a:t>
            </a:r>
            <a:r>
              <a:rPr lang="zh-CN" altLang="en-US" sz="2800" dirty="0">
                <a:latin typeface="黑体" panose="02010609060101010101" pitchFamily="49" charset="-122"/>
                <a:ea typeface="黑体" panose="02010609060101010101" pitchFamily="49" charset="-122"/>
                <a:cs typeface="黑体" panose="02010609060101010101" pitchFamily="49" charset="-122"/>
              </a:rPr>
              <a:t>工企供配电概述</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04140" y="361315"/>
            <a:ext cx="9046210" cy="521970"/>
            <a:chOff x="164" y="569"/>
            <a:chExt cx="14246" cy="822"/>
          </a:xfrm>
        </p:grpSpPr>
        <p:sp>
          <p:nvSpPr>
            <p:cNvPr id="5" name="文本框 4"/>
            <p:cNvSpPr txBox="1"/>
            <p:nvPr/>
          </p:nvSpPr>
          <p:spPr>
            <a:xfrm>
              <a:off x="164" y="569"/>
              <a:ext cx="12276" cy="822"/>
            </a:xfrm>
            <a:prstGeom prst="rect">
              <a:avLst/>
            </a:prstGeom>
            <a:noFill/>
          </p:spPr>
          <p:txBody>
            <a:bodyPr wrap="square" rtlCol="0" anchor="t">
              <a:spAutoFit/>
            </a:bodyPr>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单元6.2　工企供配电</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517412" y="1997662"/>
            <a:ext cx="7901273" cy="3347860"/>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buFontTx/>
              <a:buNone/>
            </a:pPr>
            <a:r>
              <a:rPr lang="en-US" altLang="zh-CN" sz="2800" dirty="0">
                <a:solidFill>
                  <a:schemeClr val="dk1"/>
                </a:solidFill>
                <a:latin typeface="黑体" panose="02010609060101010101" pitchFamily="49" charset="-122"/>
                <a:ea typeface="黑体" panose="02010609060101010101" pitchFamily="49" charset="-122"/>
              </a:rPr>
              <a:t>  1.</a:t>
            </a:r>
            <a:r>
              <a:rPr lang="zh-CN" altLang="zh-CN" sz="2800" dirty="0">
                <a:solidFill>
                  <a:schemeClr val="dk1"/>
                </a:solidFill>
                <a:latin typeface="黑体" panose="02010609060101010101" pitchFamily="49" charset="-122"/>
                <a:ea typeface="黑体" panose="02010609060101010101" pitchFamily="49" charset="-122"/>
              </a:rPr>
              <a:t>从车间变电所或配电柜到用电设备的线路属于低压配电线路</a:t>
            </a:r>
            <a:r>
              <a:rPr lang="zh-CN" altLang="zh-CN" sz="2800" dirty="0" smtClean="0">
                <a:solidFill>
                  <a:schemeClr val="dk1"/>
                </a:solidFill>
                <a:latin typeface="黑体" panose="02010609060101010101" pitchFamily="49" charset="-122"/>
                <a:ea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endParaRPr>
          </a:p>
          <a:p>
            <a:pPr>
              <a:buFontTx/>
              <a:buNone/>
            </a:pPr>
            <a:r>
              <a:rPr lang="en-US" altLang="zh-CN" sz="2800" dirty="0">
                <a:solidFill>
                  <a:schemeClr val="dk1"/>
                </a:solidFill>
                <a:latin typeface="黑体" panose="02010609060101010101" pitchFamily="49" charset="-122"/>
                <a:ea typeface="黑体" panose="02010609060101010101" pitchFamily="49" charset="-122"/>
              </a:rPr>
              <a:t>  2.</a:t>
            </a:r>
            <a:r>
              <a:rPr lang="zh-CN" altLang="zh-CN" sz="2800" dirty="0">
                <a:solidFill>
                  <a:schemeClr val="dk1"/>
                </a:solidFill>
                <a:latin typeface="黑体" panose="02010609060101010101" pitchFamily="49" charset="-122"/>
                <a:ea typeface="黑体" panose="02010609060101010101" pitchFamily="49" charset="-122"/>
              </a:rPr>
              <a:t>低压配电线路的连接方式主要有放射</a:t>
            </a:r>
            <a:r>
              <a:rPr lang="zh-CN" altLang="zh-CN" sz="2800" dirty="0" smtClean="0">
                <a:solidFill>
                  <a:schemeClr val="dk1"/>
                </a:solidFill>
                <a:latin typeface="黑体" panose="02010609060101010101" pitchFamily="49" charset="-122"/>
                <a:ea typeface="黑体" panose="02010609060101010101" pitchFamily="49" charset="-122"/>
              </a:rPr>
              <a:t>式和</a:t>
            </a:r>
            <a:r>
              <a:rPr lang="zh-CN" altLang="zh-CN" sz="2800" dirty="0">
                <a:solidFill>
                  <a:schemeClr val="dk1"/>
                </a:solidFill>
                <a:latin typeface="黑体" panose="02010609060101010101" pitchFamily="49" charset="-122"/>
                <a:ea typeface="黑体" panose="02010609060101010101" pitchFamily="49" charset="-122"/>
              </a:rPr>
              <a:t>树干式两种</a:t>
            </a:r>
            <a:r>
              <a:rPr lang="zh-CN" altLang="zh-CN" sz="2800" dirty="0" smtClean="0">
                <a:solidFill>
                  <a:schemeClr val="dk1"/>
                </a:solidFill>
                <a:latin typeface="黑体" panose="02010609060101010101" pitchFamily="49" charset="-122"/>
                <a:ea typeface="黑体" panose="02010609060101010101" pitchFamily="49" charset="-122"/>
              </a:rPr>
              <a:t>。</a:t>
            </a:r>
            <a:endParaRPr lang="zh-CN" altLang="zh-CN" sz="2800" dirty="0" smtClean="0">
              <a:solidFill>
                <a:schemeClr val="dk1"/>
              </a:solidFill>
              <a:latin typeface="黑体" panose="02010609060101010101" pitchFamily="49" charset="-122"/>
              <a:ea typeface="黑体" panose="02010609060101010101" pitchFamily="49" charset="-122"/>
            </a:endParaRPr>
          </a:p>
        </p:txBody>
      </p:sp>
      <p:sp>
        <p:nvSpPr>
          <p:cNvPr id="2" name="Rectangle 2"/>
          <p:cNvSpPr txBox="1">
            <a:spLocks noChangeArrowheads="1"/>
          </p:cNvSpPr>
          <p:nvPr>
            <p:custDataLst>
              <p:tags r:id="rId3"/>
            </p:custDataLst>
          </p:nvPr>
        </p:nvSpPr>
        <p:spPr>
          <a:xfrm>
            <a:off x="517525" y="1155700"/>
            <a:ext cx="8229600" cy="683895"/>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800" dirty="0">
                <a:latin typeface="黑体" panose="02010609060101010101" pitchFamily="49" charset="-122"/>
                <a:ea typeface="黑体" panose="02010609060101010101" pitchFamily="49" charset="-122"/>
                <a:cs typeface="黑体" panose="02010609060101010101" pitchFamily="49" charset="-122"/>
              </a:rPr>
              <a:t>一、 </a:t>
            </a:r>
            <a:r>
              <a:rPr lang="zh-CN" altLang="en-US" sz="2800" dirty="0">
                <a:latin typeface="黑体" panose="02010609060101010101" pitchFamily="49" charset="-122"/>
                <a:ea typeface="黑体" panose="02010609060101010101" pitchFamily="49" charset="-122"/>
                <a:cs typeface="黑体" panose="02010609060101010101" pitchFamily="49" charset="-122"/>
              </a:rPr>
              <a:t>工企供配电概述</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04140" y="361315"/>
            <a:ext cx="9046210" cy="521970"/>
            <a:chOff x="164" y="569"/>
            <a:chExt cx="14246" cy="822"/>
          </a:xfrm>
        </p:grpSpPr>
        <p:sp>
          <p:nvSpPr>
            <p:cNvPr id="5" name="文本框 4"/>
            <p:cNvSpPr txBox="1"/>
            <p:nvPr/>
          </p:nvSpPr>
          <p:spPr>
            <a:xfrm>
              <a:off x="164" y="569"/>
              <a:ext cx="12276" cy="822"/>
            </a:xfrm>
            <a:prstGeom prst="rect">
              <a:avLst/>
            </a:prstGeom>
            <a:noFill/>
          </p:spPr>
          <p:txBody>
            <a:bodyPr wrap="square" rtlCol="0" anchor="t">
              <a:spAutoFit/>
            </a:bodyPr>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单元6.2　工企供配电</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4"/>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517525" y="1666240"/>
            <a:ext cx="7901305" cy="1487170"/>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just">
              <a:buFontTx/>
              <a:buNone/>
            </a:pPr>
            <a:r>
              <a:rPr lang="en-US" altLang="zh-CN" sz="2800" dirty="0">
                <a:solidFill>
                  <a:schemeClr val="dk1">
                    <a:lumMod val="85000"/>
                    <a:lumOff val="15000"/>
                  </a:schemeClr>
                </a:solidFill>
                <a:latin typeface="黑体" panose="02010609060101010101" pitchFamily="49" charset="-122"/>
                <a:ea typeface="黑体" panose="02010609060101010101" pitchFamily="49" charset="-122"/>
              </a:rPr>
              <a:t>  </a:t>
            </a:r>
            <a:r>
              <a:rPr lang="zh-CN" altLang="zh-CN" sz="2800" dirty="0">
                <a:solidFill>
                  <a:schemeClr val="dk1">
                    <a:lumMod val="85000"/>
                    <a:lumOff val="15000"/>
                  </a:schemeClr>
                </a:solidFill>
                <a:latin typeface="黑体" panose="02010609060101010101" pitchFamily="49" charset="-122"/>
                <a:ea typeface="黑体" panose="02010609060101010101" pitchFamily="49" charset="-122"/>
              </a:rPr>
              <a:t>放射式配电线路主要用于负载点比较分散而各个负载点又有相当大的集中负载的场合。</a:t>
            </a:r>
            <a:endParaRPr lang="zh-CN" altLang="zh-CN" sz="2800" dirty="0">
              <a:solidFill>
                <a:schemeClr val="dk1">
                  <a:lumMod val="85000"/>
                  <a:lumOff val="15000"/>
                </a:schemeClr>
              </a:solidFill>
              <a:latin typeface="黑体" panose="02010609060101010101" pitchFamily="49" charset="-122"/>
              <a:ea typeface="黑体" panose="02010609060101010101" pitchFamily="49" charset="-122"/>
            </a:endParaRPr>
          </a:p>
        </p:txBody>
      </p:sp>
      <p:pic>
        <p:nvPicPr>
          <p:cNvPr id="5122" name="Picture 2"/>
          <p:cNvPicPr>
            <a:picLocks noChangeAspect="1" noChangeArrowheads="1"/>
          </p:cNvPicPr>
          <p:nvPr/>
        </p:nvPicPr>
        <p:blipFill>
          <a:blip r:embed="rId3"/>
          <a:srcRect/>
          <a:stretch>
            <a:fillRect/>
          </a:stretch>
        </p:blipFill>
        <p:spPr bwMode="auto">
          <a:xfrm>
            <a:off x="1930507" y="2889168"/>
            <a:ext cx="5075081" cy="2893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2"/>
          <p:cNvSpPr txBox="1">
            <a:spLocks noChangeArrowheads="1"/>
          </p:cNvSpPr>
          <p:nvPr>
            <p:custDataLst>
              <p:tags r:id="rId4"/>
            </p:custDataLst>
          </p:nvPr>
        </p:nvSpPr>
        <p:spPr>
          <a:xfrm>
            <a:off x="262890" y="1070610"/>
            <a:ext cx="8229600" cy="595630"/>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800" dirty="0">
                <a:latin typeface="黑体" panose="02010609060101010101" pitchFamily="49" charset="-122"/>
                <a:ea typeface="黑体" panose="02010609060101010101" pitchFamily="49" charset="-122"/>
                <a:cs typeface="黑体" panose="02010609060101010101" pitchFamily="49" charset="-122"/>
              </a:rPr>
              <a:t>一、 </a:t>
            </a:r>
            <a:r>
              <a:rPr lang="zh-CN" altLang="en-US" sz="2800" dirty="0">
                <a:latin typeface="黑体" panose="02010609060101010101" pitchFamily="49" charset="-122"/>
                <a:ea typeface="黑体" panose="02010609060101010101" pitchFamily="49" charset="-122"/>
                <a:cs typeface="黑体" panose="02010609060101010101" pitchFamily="49" charset="-122"/>
              </a:rPr>
              <a:t>工企供配电概述</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04140" y="361315"/>
            <a:ext cx="9046210" cy="521970"/>
            <a:chOff x="164" y="569"/>
            <a:chExt cx="14246" cy="822"/>
          </a:xfrm>
        </p:grpSpPr>
        <p:sp>
          <p:nvSpPr>
            <p:cNvPr id="5" name="文本框 4"/>
            <p:cNvSpPr txBox="1"/>
            <p:nvPr/>
          </p:nvSpPr>
          <p:spPr>
            <a:xfrm>
              <a:off x="164" y="569"/>
              <a:ext cx="12276" cy="822"/>
            </a:xfrm>
            <a:prstGeom prst="rect">
              <a:avLst/>
            </a:prstGeom>
            <a:noFill/>
          </p:spPr>
          <p:txBody>
            <a:bodyPr wrap="square" rtlCol="0" anchor="t">
              <a:spAutoFit/>
            </a:bodyPr>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单元6.2　工企供配电</a:t>
              </a:r>
              <a:endPar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rot="0">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p>
                  <a:pPr algn="ctr"/>
                  <a:r>
                    <a:rPr lang="zh-CN" altLang="en-US" sz="2000" b="1">
                      <a:latin typeface="黑体" panose="02010609060101010101" pitchFamily="49" charset="-122"/>
                      <a:ea typeface="黑体" panose="02010609060101010101" pitchFamily="49" charset="-122"/>
                    </a:rPr>
                    <a:t>讲授新知</a:t>
                  </a:r>
                  <a:endParaRPr lang="zh-CN" altLang="en-US" sz="2000" b="1">
                    <a:latin typeface="黑体" panose="02010609060101010101" pitchFamily="49" charset="-122"/>
                    <a:ea typeface="黑体" panose="02010609060101010101" pitchFamily="49" charset="-122"/>
                  </a:endParaRPr>
                </a:p>
              </p:txBody>
            </p:sp>
            <p:sp>
              <p:nvSpPr>
                <p:cNvPr id="25" name="文本框 24"/>
                <p:cNvSpPr txBox="1"/>
                <p:nvPr/>
              </p:nvSpPr>
              <p:spPr>
                <a:xfrm>
                  <a:off x="8699"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课堂小结</a:t>
                  </a:r>
                  <a:endParaRPr lang="zh-CN" altLang="en-US" sz="2000" b="1">
                    <a:latin typeface="黑体" panose="02010609060101010101" pitchFamily="49" charset="-122"/>
                    <a:ea typeface="黑体" panose="02010609060101010101" pitchFamily="49" charset="-122"/>
                  </a:endParaRPr>
                </a:p>
              </p:txBody>
            </p:sp>
            <p:sp>
              <p:nvSpPr>
                <p:cNvPr id="26" name="文本框 25"/>
                <p:cNvSpPr txBox="1"/>
                <p:nvPr/>
              </p:nvSpPr>
              <p:spPr>
                <a:xfrm>
                  <a:off x="10655" y="800"/>
                  <a:ext cx="1984" cy="628"/>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课后作业</a:t>
                  </a:r>
                  <a:endParaRPr lang="zh-CN" altLang="en-US" sz="2000" b="1">
                    <a:latin typeface="黑体" panose="02010609060101010101" pitchFamily="49" charset="-122"/>
                    <a:ea typeface="黑体" panose="02010609060101010101" pitchFamily="49" charset="-122"/>
                  </a:endParaRP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p>
                  <a:pPr algn="ctr"/>
                  <a:r>
                    <a:rPr lang="zh-CN" altLang="en-US" sz="2000" b="1">
                      <a:solidFill>
                        <a:schemeClr val="tx1"/>
                      </a:solidFill>
                      <a:latin typeface="黑体" panose="02010609060101010101" pitchFamily="49" charset="-122"/>
                      <a:ea typeface="黑体" panose="02010609060101010101" pitchFamily="49" charset="-122"/>
                    </a:rPr>
                    <a:t>课堂导入</a:t>
                  </a:r>
                  <a:endParaRPr lang="zh-CN" altLang="en-US" sz="2000" b="1">
                    <a:solidFill>
                      <a:schemeClr val="tx1"/>
                    </a:solidFill>
                    <a:latin typeface="黑体" panose="02010609060101010101" pitchFamily="49" charset="-122"/>
                    <a:ea typeface="黑体" panose="02010609060101010101" pitchFamily="49" charset="-122"/>
                  </a:endParaRP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5"/>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29.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BEAUTIFY_FLAG" val=""/>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Lst>
</file>

<file path=ppt/tags/tag131.xml><?xml version="1.0" encoding="utf-8"?>
<p:tagLst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32.xml><?xml version="1.0" encoding="utf-8"?>
<p:tagLst xmlns:p="http://schemas.openxmlformats.org/presentationml/2006/main">
  <p:tag name="KSO_WM_SLIDE_BK_DARK_LIGHT" val="2"/>
  <p:tag name="KSO_WM_SLIDE_BACKGROUND_TYPE" val="general"/>
</p:tagLst>
</file>

<file path=ppt/tags/tag133.xml><?xml version="1.0" encoding="utf-8"?>
<p:tagLst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5.xml><?xml version="1.0" encoding="utf-8"?>
<p:tagLst xmlns:p="http://schemas.openxmlformats.org/presentationml/2006/main">
  <p:tag name="KSO_WM_SLIDE_BK_DARK_LIGHT" val="2"/>
  <p:tag name="KSO_WM_SLIDE_BACKGROUND_TYPE" val="general"/>
</p:tagLst>
</file>

<file path=ppt/tags/tag1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7.xml><?xml version="1.0" encoding="utf-8"?>
<p:tagLst xmlns:p="http://schemas.openxmlformats.org/presentationml/2006/main">
  <p:tag name="KSO_WM_SLIDE_BK_DARK_LIGHT" val="2"/>
  <p:tag name="KSO_WM_SLIDE_BACKGROUND_TYPE" val="general"/>
</p:tagLst>
</file>

<file path=ppt/tags/tag138.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K_DARK_LIGHT" val="2"/>
  <p:tag name="KSO_WM_SLIDE_BACKGROUND_TYPE" val="general"/>
</p:tagLst>
</file>

<file path=ppt/tags/tag1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2.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43.xml><?xml version="1.0" encoding="utf-8"?>
<p:tagLst xmlns:p="http://schemas.openxmlformats.org/presentationml/2006/main">
  <p:tag name="KSO_WM_SLIDE_BK_DARK_LIGHT" val="2"/>
  <p:tag name="KSO_WM_SLIDE_BACKGROUND_TYPE" val="general"/>
</p:tagLst>
</file>

<file path=ppt/tags/tag14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5.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46.xml><?xml version="1.0" encoding="utf-8"?>
<p:tagLst xmlns:p="http://schemas.openxmlformats.org/presentationml/2006/main">
  <p:tag name="KSO_WM_SLIDE_BK_DARK_LIGHT" val="2"/>
  <p:tag name="KSO_WM_SLIDE_BACKGROUND_TYPE" val="general"/>
</p:tagLst>
</file>

<file path=ppt/tags/tag1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8.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49.xml><?xml version="1.0" encoding="utf-8"?>
<p:tagLst xmlns:p="http://schemas.openxmlformats.org/presentationml/2006/main">
  <p:tag name="KSO_WM_SLIDE_BK_DARK_LIGHT" val="2"/>
  <p:tag name="KSO_WM_SLIDE_BACKGROUND_TYPE" val="general"/>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1.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52.xml><?xml version="1.0" encoding="utf-8"?>
<p:tagLst xmlns:p="http://schemas.openxmlformats.org/presentationml/2006/main">
  <p:tag name="KSO_WM_SLIDE_BK_DARK_LIGHT" val="2"/>
  <p:tag name="KSO_WM_SLIDE_BACKGROUND_TYPE" val="general"/>
</p:tagLst>
</file>

<file path=ppt/tags/tag1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4.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55.xml><?xml version="1.0" encoding="utf-8"?>
<p:tagLst xmlns:p="http://schemas.openxmlformats.org/presentationml/2006/main">
  <p:tag name="KSO_WM_SLIDE_BK_DARK_LIGHT" val="2"/>
  <p:tag name="KSO_WM_SLIDE_BACKGROUND_TYPE" val="general"/>
</p:tagLst>
</file>

<file path=ppt/tags/tag15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7.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58.xml><?xml version="1.0" encoding="utf-8"?>
<p:tagLst xmlns:p="http://schemas.openxmlformats.org/presentationml/2006/main">
  <p:tag name="KSO_WM_SLIDE_BK_DARK_LIGHT" val="2"/>
  <p:tag name="KSO_WM_SLIDE_BACKGROUND_TYPE" val="general"/>
</p:tagLst>
</file>

<file path=ppt/tags/tag15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6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3.xml><?xml version="1.0" encoding="utf-8"?>
<p:tagLst xmlns:p="http://schemas.openxmlformats.org/presentationml/2006/main">
  <p:tag name="KSO_WM_SLIDE_BK_DARK_LIGHT" val="2"/>
  <p:tag name="KSO_WM_SLIDE_BACKGROUND_TYPE" val="general"/>
</p:tagLst>
</file>

<file path=ppt/tags/tag16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6.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67.xml><?xml version="1.0" encoding="utf-8"?>
<p:tagLst xmlns:p="http://schemas.openxmlformats.org/presentationml/2006/main">
  <p:tag name="KSO_WM_SLIDE_BK_DARK_LIGHT" val="2"/>
  <p:tag name="KSO_WM_SLIDE_BACKGROUND_TYPE" val="general"/>
</p:tagLst>
</file>

<file path=ppt/tags/tag16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71.xml><?xml version="1.0" encoding="utf-8"?>
<p:tagLst xmlns:p="http://schemas.openxmlformats.org/presentationml/2006/main">
  <p:tag name="KSO_WM_SLIDE_BK_DARK_LIGHT" val="2"/>
  <p:tag name="KSO_WM_SLIDE_BACKGROUND_TYPE" val="general"/>
</p:tagLst>
</file>

<file path=ppt/tags/tag17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4.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75.xml><?xml version="1.0" encoding="utf-8"?>
<p:tagLst xmlns:p="http://schemas.openxmlformats.org/presentationml/2006/main">
  <p:tag name="KSO_WM_SLIDE_BK_DARK_LIGHT" val="2"/>
  <p:tag name="KSO_WM_SLIDE_BACKGROUND_TYPE" val="general"/>
</p:tagLst>
</file>

<file path=ppt/tags/tag17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7.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78.xml><?xml version="1.0" encoding="utf-8"?>
<p:tagLst xmlns:p="http://schemas.openxmlformats.org/presentationml/2006/main">
  <p:tag name="KSO_WM_SLIDE_BK_DARK_LIGHT" val="2"/>
  <p:tag name="KSO_WM_SLIDE_BACKGROUND_TYPE" val="general"/>
</p:tagLst>
</file>

<file path=ppt/tags/tag17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81.xml><?xml version="1.0" encoding="utf-8"?>
<p:tagLst xmlns:p="http://schemas.openxmlformats.org/presentationml/2006/main">
  <p:tag name="KSO_WM_SLIDE_BK_DARK_LIGHT" val="2"/>
  <p:tag name="KSO_WM_SLIDE_BACKGROUND_TYPE" val="general"/>
</p:tagLst>
</file>

<file path=ppt/tags/tag18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3.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84.xml><?xml version="1.0" encoding="utf-8"?>
<p:tagLst xmlns:p="http://schemas.openxmlformats.org/presentationml/2006/main">
  <p:tag name="KSO_WM_SLIDE_BK_DARK_LIGHT" val="2"/>
  <p:tag name="KSO_WM_SLIDE_BACKGROUND_TYPE" val="general"/>
</p:tagLst>
</file>

<file path=ppt/tags/tag18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6.xml><?xml version="1.0" encoding="utf-8"?>
<p:tagLst xmlns:p="http://schemas.openxmlformats.org/presentationml/2006/main">
  <p:tag name="KSO_WM_UNIT_TEXT_FILL_FORE_SCHEMECOLOR_INDEX_BRIGHTNESS" val="0"/>
  <p:tag name="KSO_WM_UNIT_TEXT_FILL_FORE_SCHEMECOLOR_INDEX" val="14"/>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87.xml><?xml version="1.0" encoding="utf-8"?>
<p:tagLst xmlns:p="http://schemas.openxmlformats.org/presentationml/2006/main">
  <p:tag name="KSO_WM_SLIDE_BK_DARK_LIGHT" val="2"/>
  <p:tag name="KSO_WM_SLIDE_BACKGROUND_TYPE" val="general"/>
</p:tagLst>
</file>

<file path=ppt/tags/tag18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9.xml><?xml version="1.0" encoding="utf-8"?>
<p:tagLst xmlns:p="http://schemas.openxmlformats.org/presentationml/2006/main">
  <p:tag name="KSO_WM_SLIDE_BK_DARK_LIGHT" val="2"/>
  <p:tag name="KSO_WM_SLIDE_BACKGROUND_TYPE" val="general"/>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SLIDE_BK_DARK_LIGHT" val="2"/>
  <p:tag name="KSO_WM_SLIDE_BACKGROUND_TYPE" val="general"/>
</p:tagLst>
</file>

<file path=ppt/tags/tag191.xml><?xml version="1.0" encoding="utf-8"?>
<p:tagLst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192.xml><?xml version="1.0" encoding="utf-8"?>
<p:tagLst xmlns:p="http://schemas.openxmlformats.org/presentationml/2006/main">
  <p:tag name="KSO_WPP_MARK_KEY" val="b047a6f6-948f-48f5-9a12-ee0d6eda6c5f"/>
  <p:tag name="COMMONDATA" val="eyJoZGlkIjoiN2Q2YWFjYjJiZGJlNTVhNGM1YjczNDljNDM2MzAzMWEifQ=="/>
  <p:tag name="commondata" val="eyJoZGlkIjoiODNhYjQxZGU2OWJiYTljMGVkNWMwMzJlN2JlNmY5ZDQifQ=="/>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2909</Words>
  <Application>WPS 演示</Application>
  <PresentationFormat>全屏显示(4:3)</PresentationFormat>
  <Paragraphs>341</Paragraphs>
  <Slides>22</Slides>
  <Notes>0</Notes>
  <HiddenSlides>0</HiddenSlides>
  <MMClips>0</MMClips>
  <ScaleCrop>false</ScaleCrop>
  <HeadingPairs>
    <vt:vector size="8" baseType="variant">
      <vt:variant>
        <vt:lpstr>已用的字体</vt:lpstr>
      </vt:variant>
      <vt:variant>
        <vt:i4>9</vt:i4>
      </vt:variant>
      <vt:variant>
        <vt:lpstr>主题</vt:lpstr>
      </vt:variant>
      <vt:variant>
        <vt:i4>2</vt:i4>
      </vt:variant>
      <vt:variant>
        <vt:lpstr>嵌入 OLE 服务器</vt:lpstr>
      </vt:variant>
      <vt:variant>
        <vt:i4>4</vt:i4>
      </vt:variant>
      <vt:variant>
        <vt:lpstr>幻灯片标题</vt:lpstr>
      </vt:variant>
      <vt:variant>
        <vt:i4>22</vt:i4>
      </vt:variant>
    </vt:vector>
  </HeadingPairs>
  <TitlesOfParts>
    <vt:vector size="37" baseType="lpstr">
      <vt:lpstr>Arial</vt:lpstr>
      <vt:lpstr>宋体</vt:lpstr>
      <vt:lpstr>Wingdings</vt:lpstr>
      <vt:lpstr>Calibri</vt:lpstr>
      <vt:lpstr>Arial</vt:lpstr>
      <vt:lpstr>微软雅黑</vt:lpstr>
      <vt:lpstr>黑体</vt:lpstr>
      <vt:lpstr>Adobe 黑体 Std R</vt:lpstr>
      <vt:lpstr>Arial Unicode MS</vt:lpstr>
      <vt:lpstr>第一PPT模板网-WWW.1PPT.COM</vt:lpstr>
      <vt:lpstr>1_Office 主题</vt:lpstr>
      <vt:lpstr>Paint.Picture</vt:lpstr>
      <vt:lpstr>Paint.Picture</vt:lpstr>
      <vt:lpstr>Paint.Picture</vt:lpstr>
      <vt:lpstr>Paint.Picture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雨晴</cp:lastModifiedBy>
  <cp:revision>1223</cp:revision>
  <dcterms:created xsi:type="dcterms:W3CDTF">2015-12-14T01:43:00Z</dcterms:created>
  <dcterms:modified xsi:type="dcterms:W3CDTF">2025-09-04T03:17:35Z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6BB67B060C74420C91040EE1BA7C53F2_13</vt:lpwstr>
  </property>
  <property fmtid="{D5CDD505-2E9C-101B-9397-08002B2CF9AE}" pid="3" name="KSOProductBuildVer">
    <vt:lpwstr>2052-12.1.0.22529</vt:lpwstr>
  </property>
</Properties>
</file>